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4" r:id="rId4"/>
    <p:sldId id="279" r:id="rId5"/>
    <p:sldId id="259" r:id="rId6"/>
    <p:sldId id="260" r:id="rId7"/>
    <p:sldId id="265" r:id="rId8"/>
    <p:sldId id="267" r:id="rId9"/>
    <p:sldId id="261" r:id="rId10"/>
    <p:sldId id="262" r:id="rId11"/>
    <p:sldId id="280" r:id="rId12"/>
    <p:sldId id="281" r:id="rId13"/>
    <p:sldId id="282" r:id="rId14"/>
    <p:sldId id="284" r:id="rId15"/>
    <p:sldId id="285" r:id="rId16"/>
    <p:sldId id="286" r:id="rId17"/>
    <p:sldId id="287" r:id="rId18"/>
    <p:sldId id="288" r:id="rId19"/>
    <p:sldId id="289" r:id="rId20"/>
    <p:sldId id="290" r:id="rId21"/>
    <p:sldId id="291" r:id="rId22"/>
    <p:sldId id="292" r:id="rId23"/>
    <p:sldId id="293" r:id="rId24"/>
    <p:sldId id="294" r:id="rId25"/>
    <p:sldId id="295" r:id="rId26"/>
    <p:sldId id="296" r:id="rId27"/>
    <p:sldId id="297" r:id="rId28"/>
    <p:sldId id="298" r:id="rId29"/>
    <p:sldId id="299" r:id="rId30"/>
    <p:sldId id="300" r:id="rId31"/>
    <p:sldId id="301" r:id="rId32"/>
    <p:sldId id="302" r:id="rId33"/>
    <p:sldId id="303" r:id="rId34"/>
    <p:sldId id="304" r:id="rId35"/>
    <p:sldId id="305" r:id="rId36"/>
    <p:sldId id="306" r:id="rId37"/>
    <p:sldId id="307" r:id="rId38"/>
    <p:sldId id="308" r:id="rId39"/>
    <p:sldId id="309" r:id="rId40"/>
    <p:sldId id="310" r:id="rId41"/>
    <p:sldId id="311" r:id="rId42"/>
    <p:sldId id="312" r:id="rId43"/>
    <p:sldId id="313" r:id="rId44"/>
    <p:sldId id="314" r:id="rId45"/>
    <p:sldId id="315" r:id="rId46"/>
    <p:sldId id="316" r:id="rId47"/>
    <p:sldId id="317" r:id="rId48"/>
    <p:sldId id="318" r:id="rId49"/>
    <p:sldId id="320" r:id="rId50"/>
    <p:sldId id="321" r:id="rId51"/>
    <p:sldId id="322" r:id="rId52"/>
    <p:sldId id="323" r:id="rId53"/>
    <p:sldId id="324" r:id="rId54"/>
    <p:sldId id="325" r:id="rId55"/>
    <p:sldId id="326" r:id="rId56"/>
    <p:sldId id="327" r:id="rId57"/>
    <p:sldId id="328" r:id="rId58"/>
    <p:sldId id="329" r:id="rId59"/>
    <p:sldId id="319"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515EAE-B623-46F2-BABD-BAAC6681A708}" type="datetimeFigureOut">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158E1B-4722-4F72-BC5A-BAA3103B02DA}" type="slidenum">
              <a:rPr lang="en-US" smtClean="0"/>
              <a:t>‹#›</a:t>
            </a:fld>
            <a:endParaRPr lang="en-US"/>
          </a:p>
        </p:txBody>
      </p:sp>
    </p:spTree>
    <p:extLst>
      <p:ext uri="{BB962C8B-B14F-4D97-AF65-F5344CB8AC3E}">
        <p14:creationId xmlns:p14="http://schemas.microsoft.com/office/powerpoint/2010/main" val="3731092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515EAE-B623-46F2-BABD-BAAC6681A708}" type="datetimeFigureOut">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158E1B-4722-4F72-BC5A-BAA3103B02DA}" type="slidenum">
              <a:rPr lang="en-US" smtClean="0"/>
              <a:t>‹#›</a:t>
            </a:fld>
            <a:endParaRPr lang="en-US"/>
          </a:p>
        </p:txBody>
      </p:sp>
    </p:spTree>
    <p:extLst>
      <p:ext uri="{BB962C8B-B14F-4D97-AF65-F5344CB8AC3E}">
        <p14:creationId xmlns:p14="http://schemas.microsoft.com/office/powerpoint/2010/main" val="2862328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515EAE-B623-46F2-BABD-BAAC6681A708}" type="datetimeFigureOut">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158E1B-4722-4F72-BC5A-BAA3103B02DA}" type="slidenum">
              <a:rPr lang="en-US" smtClean="0"/>
              <a:t>‹#›</a:t>
            </a:fld>
            <a:endParaRPr lang="en-US"/>
          </a:p>
        </p:txBody>
      </p:sp>
    </p:spTree>
    <p:extLst>
      <p:ext uri="{BB962C8B-B14F-4D97-AF65-F5344CB8AC3E}">
        <p14:creationId xmlns:p14="http://schemas.microsoft.com/office/powerpoint/2010/main" val="2057411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515EAE-B623-46F2-BABD-BAAC6681A708}" type="datetimeFigureOut">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158E1B-4722-4F72-BC5A-BAA3103B02DA}" type="slidenum">
              <a:rPr lang="en-US" smtClean="0"/>
              <a:t>‹#›</a:t>
            </a:fld>
            <a:endParaRPr lang="en-US"/>
          </a:p>
        </p:txBody>
      </p:sp>
    </p:spTree>
    <p:extLst>
      <p:ext uri="{BB962C8B-B14F-4D97-AF65-F5344CB8AC3E}">
        <p14:creationId xmlns:p14="http://schemas.microsoft.com/office/powerpoint/2010/main" val="3266174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515EAE-B623-46F2-BABD-BAAC6681A708}" type="datetimeFigureOut">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158E1B-4722-4F72-BC5A-BAA3103B02DA}" type="slidenum">
              <a:rPr lang="en-US" smtClean="0"/>
              <a:t>‹#›</a:t>
            </a:fld>
            <a:endParaRPr lang="en-US"/>
          </a:p>
        </p:txBody>
      </p:sp>
    </p:spTree>
    <p:extLst>
      <p:ext uri="{BB962C8B-B14F-4D97-AF65-F5344CB8AC3E}">
        <p14:creationId xmlns:p14="http://schemas.microsoft.com/office/powerpoint/2010/main" val="1491682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515EAE-B623-46F2-BABD-BAAC6681A708}" type="datetimeFigureOut">
              <a:rPr lang="en-US" smtClean="0"/>
              <a:t>8/31/2016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158E1B-4722-4F72-BC5A-BAA3103B02DA}" type="slidenum">
              <a:rPr lang="en-US" smtClean="0"/>
              <a:t>‹#›</a:t>
            </a:fld>
            <a:endParaRPr lang="en-US"/>
          </a:p>
        </p:txBody>
      </p:sp>
    </p:spTree>
    <p:extLst>
      <p:ext uri="{BB962C8B-B14F-4D97-AF65-F5344CB8AC3E}">
        <p14:creationId xmlns:p14="http://schemas.microsoft.com/office/powerpoint/2010/main" val="1798636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515EAE-B623-46F2-BABD-BAAC6681A708}" type="datetimeFigureOut">
              <a:rPr lang="en-US" smtClean="0"/>
              <a:t>8/31/2016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158E1B-4722-4F72-BC5A-BAA3103B02DA}" type="slidenum">
              <a:rPr lang="en-US" smtClean="0"/>
              <a:t>‹#›</a:t>
            </a:fld>
            <a:endParaRPr lang="en-US"/>
          </a:p>
        </p:txBody>
      </p:sp>
    </p:spTree>
    <p:extLst>
      <p:ext uri="{BB962C8B-B14F-4D97-AF65-F5344CB8AC3E}">
        <p14:creationId xmlns:p14="http://schemas.microsoft.com/office/powerpoint/2010/main" val="836368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515EAE-B623-46F2-BABD-BAAC6681A708}" type="datetimeFigureOut">
              <a:rPr lang="en-US" smtClean="0"/>
              <a:t>8/31/2016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158E1B-4722-4F72-BC5A-BAA3103B02DA}" type="slidenum">
              <a:rPr lang="en-US" smtClean="0"/>
              <a:t>‹#›</a:t>
            </a:fld>
            <a:endParaRPr lang="en-US"/>
          </a:p>
        </p:txBody>
      </p:sp>
    </p:spTree>
    <p:extLst>
      <p:ext uri="{BB962C8B-B14F-4D97-AF65-F5344CB8AC3E}">
        <p14:creationId xmlns:p14="http://schemas.microsoft.com/office/powerpoint/2010/main" val="3652374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515EAE-B623-46F2-BABD-BAAC6681A708}" type="datetimeFigureOut">
              <a:rPr lang="en-US" smtClean="0"/>
              <a:t>8/31/2016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158E1B-4722-4F72-BC5A-BAA3103B02DA}" type="slidenum">
              <a:rPr lang="en-US" smtClean="0"/>
              <a:t>‹#›</a:t>
            </a:fld>
            <a:endParaRPr lang="en-US"/>
          </a:p>
        </p:txBody>
      </p:sp>
    </p:spTree>
    <p:extLst>
      <p:ext uri="{BB962C8B-B14F-4D97-AF65-F5344CB8AC3E}">
        <p14:creationId xmlns:p14="http://schemas.microsoft.com/office/powerpoint/2010/main" val="3445364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515EAE-B623-46F2-BABD-BAAC6681A708}" type="datetimeFigureOut">
              <a:rPr lang="en-US" smtClean="0"/>
              <a:t>8/31/2016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158E1B-4722-4F72-BC5A-BAA3103B02DA}" type="slidenum">
              <a:rPr lang="en-US" smtClean="0"/>
              <a:t>‹#›</a:t>
            </a:fld>
            <a:endParaRPr lang="en-US"/>
          </a:p>
        </p:txBody>
      </p:sp>
    </p:spTree>
    <p:extLst>
      <p:ext uri="{BB962C8B-B14F-4D97-AF65-F5344CB8AC3E}">
        <p14:creationId xmlns:p14="http://schemas.microsoft.com/office/powerpoint/2010/main" val="1517044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515EAE-B623-46F2-BABD-BAAC6681A708}" type="datetimeFigureOut">
              <a:rPr lang="en-US" smtClean="0"/>
              <a:t>8/31/2016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158E1B-4722-4F72-BC5A-BAA3103B02DA}" type="slidenum">
              <a:rPr lang="en-US" smtClean="0"/>
              <a:t>‹#›</a:t>
            </a:fld>
            <a:endParaRPr lang="en-US"/>
          </a:p>
        </p:txBody>
      </p:sp>
    </p:spTree>
    <p:extLst>
      <p:ext uri="{BB962C8B-B14F-4D97-AF65-F5344CB8AC3E}">
        <p14:creationId xmlns:p14="http://schemas.microsoft.com/office/powerpoint/2010/main" val="640319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515EAE-B623-46F2-BABD-BAAC6681A708}" type="datetimeFigureOut">
              <a:rPr lang="en-US" smtClean="0"/>
              <a:t>8/31/2016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158E1B-4722-4F72-BC5A-BAA3103B02DA}" type="slidenum">
              <a:rPr lang="en-US" smtClean="0"/>
              <a:t>‹#›</a:t>
            </a:fld>
            <a:endParaRPr lang="en-US"/>
          </a:p>
        </p:txBody>
      </p:sp>
    </p:spTree>
    <p:extLst>
      <p:ext uri="{BB962C8B-B14F-4D97-AF65-F5344CB8AC3E}">
        <p14:creationId xmlns:p14="http://schemas.microsoft.com/office/powerpoint/2010/main" val="2455183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College Algebra</a:t>
            </a:r>
            <a:endParaRPr lang="en-US" dirty="0"/>
          </a:p>
        </p:txBody>
      </p:sp>
      <p:sp>
        <p:nvSpPr>
          <p:cNvPr id="3" name="Subtitle 2"/>
          <p:cNvSpPr>
            <a:spLocks noGrp="1"/>
          </p:cNvSpPr>
          <p:nvPr>
            <p:ph type="subTitle" idx="1"/>
          </p:nvPr>
        </p:nvSpPr>
        <p:spPr/>
        <p:txBody>
          <a:bodyPr/>
          <a:lstStyle/>
          <a:p>
            <a:r>
              <a:rPr lang="en-US" dirty="0" smtClean="0"/>
              <a:t>Acosta/</a:t>
            </a:r>
            <a:r>
              <a:rPr lang="en-US" dirty="0" err="1" smtClean="0"/>
              <a:t>Karwowski</a:t>
            </a:r>
            <a:endParaRPr lang="en-US" dirty="0"/>
          </a:p>
        </p:txBody>
      </p:sp>
    </p:spTree>
    <p:extLst>
      <p:ext uri="{BB962C8B-B14F-4D97-AF65-F5344CB8AC3E}">
        <p14:creationId xmlns:p14="http://schemas.microsoft.com/office/powerpoint/2010/main" val="82241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Inverses from graphs</a:t>
            </a:r>
            <a:endParaRPr lang="en-US" dirty="0"/>
          </a:p>
        </p:txBody>
      </p:sp>
      <p:sp>
        <p:nvSpPr>
          <p:cNvPr id="3" name="Content Placeholder 2"/>
          <p:cNvSpPr>
            <a:spLocks noGrp="1"/>
          </p:cNvSpPr>
          <p:nvPr>
            <p:ph idx="1"/>
          </p:nvPr>
        </p:nvSpPr>
        <p:spPr/>
        <p:txBody>
          <a:bodyPr/>
          <a:lstStyle/>
          <a:p>
            <a:r>
              <a:rPr lang="en-US" dirty="0" smtClean="0"/>
              <a:t>Choose some key points (like transformations)</a:t>
            </a:r>
          </a:p>
          <a:p>
            <a:r>
              <a:rPr lang="en-US" dirty="0" smtClean="0"/>
              <a:t>Switch the (</a:t>
            </a:r>
            <a:r>
              <a:rPr lang="en-US" dirty="0" err="1" smtClean="0"/>
              <a:t>x,y</a:t>
            </a:r>
            <a:r>
              <a:rPr lang="en-US" dirty="0" smtClean="0"/>
              <a:t>)   to (</a:t>
            </a:r>
            <a:r>
              <a:rPr lang="en-US" dirty="0" err="1" smtClean="0"/>
              <a:t>y,x</a:t>
            </a:r>
            <a:r>
              <a:rPr lang="en-US" dirty="0" smtClean="0"/>
              <a:t>) graph the new points</a:t>
            </a:r>
          </a:p>
          <a:p>
            <a:r>
              <a:rPr lang="en-US" dirty="0" smtClean="0"/>
              <a:t>The graph is a reflection across the diagonal line y = x</a:t>
            </a:r>
          </a:p>
          <a:p>
            <a:r>
              <a:rPr lang="en-US" dirty="0" smtClean="0"/>
              <a:t>Ex: </a:t>
            </a:r>
            <a:endParaRPr lang="en-US" dirty="0"/>
          </a:p>
        </p:txBody>
      </p:sp>
    </p:spTree>
    <p:extLst>
      <p:ext uri="{BB962C8B-B14F-4D97-AF65-F5344CB8AC3E}">
        <p14:creationId xmlns:p14="http://schemas.microsoft.com/office/powerpoint/2010/main" val="2149729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Chapter </a:t>
            </a:r>
            <a:r>
              <a:rPr lang="en-US" smtClean="0"/>
              <a:t>4 – section 4</a:t>
            </a:r>
            <a:endParaRPr lang="en-US"/>
          </a:p>
        </p:txBody>
      </p:sp>
      <p:sp>
        <p:nvSpPr>
          <p:cNvPr id="5" name="Text Placeholder 4"/>
          <p:cNvSpPr>
            <a:spLocks noGrp="1"/>
          </p:cNvSpPr>
          <p:nvPr>
            <p:ph type="body" idx="1"/>
          </p:nvPr>
        </p:nvSpPr>
        <p:spPr/>
        <p:txBody>
          <a:bodyPr/>
          <a:lstStyle/>
          <a:p>
            <a:r>
              <a:rPr lang="en-US" dirty="0" smtClean="0"/>
              <a:t>Solving root equations</a:t>
            </a:r>
            <a:endParaRPr lang="en-US" dirty="0"/>
          </a:p>
        </p:txBody>
      </p:sp>
    </p:spTree>
    <p:extLst>
      <p:ext uri="{BB962C8B-B14F-4D97-AF65-F5344CB8AC3E}">
        <p14:creationId xmlns:p14="http://schemas.microsoft.com/office/powerpoint/2010/main" val="1613456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The inverse of a root is it’s corresponding power</a:t>
            </a:r>
            <a:endParaRPr lang="en-US" dirty="0"/>
          </a:p>
        </p:txBody>
      </p:sp>
      <p:sp>
        <p:nvSpPr>
          <p:cNvPr id="5" name="Content Placeholder 4"/>
          <p:cNvSpPr>
            <a:spLocks noGrp="1"/>
          </p:cNvSpPr>
          <p:nvPr>
            <p:ph idx="1"/>
          </p:nvPr>
        </p:nvSpPr>
        <p:spPr/>
        <p:txBody>
          <a:bodyPr/>
          <a:lstStyle/>
          <a:p>
            <a:r>
              <a:rPr lang="en-US" dirty="0" smtClean="0"/>
              <a:t>Algebraic solving involves inversing an operator or function to determine the input value.</a:t>
            </a:r>
          </a:p>
          <a:p>
            <a:r>
              <a:rPr lang="en-US" dirty="0" smtClean="0"/>
              <a:t>  </a:t>
            </a:r>
          </a:p>
          <a:p>
            <a:endParaRPr lang="en-US" dirty="0"/>
          </a:p>
        </p:txBody>
      </p:sp>
    </p:spTree>
    <p:extLst>
      <p:ext uri="{BB962C8B-B14F-4D97-AF65-F5344CB8AC3E}">
        <p14:creationId xmlns:p14="http://schemas.microsoft.com/office/powerpoint/2010/main" val="3243276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rad>
                      <m:radPr>
                        <m:degHide m:val="on"/>
                        <m:ctrlPr>
                          <a:rPr lang="en-US" i="1" smtClean="0">
                            <a:latin typeface="Cambria Math" panose="02040503050406030204" pitchFamily="18" charset="0"/>
                          </a:rPr>
                        </m:ctrlPr>
                      </m:radPr>
                      <m:deg/>
                      <m:e>
                        <m:r>
                          <a:rPr lang="en-US" b="0" i="1" smtClean="0">
                            <a:latin typeface="Cambria Math"/>
                          </a:rPr>
                          <m:t>𝑥</m:t>
                        </m:r>
                      </m:e>
                    </m:rad>
                    <m:r>
                      <a:rPr lang="en-US" b="0" i="1" smtClean="0">
                        <a:latin typeface="Cambria Math"/>
                      </a:rPr>
                      <m:t>=9                   </m:t>
                    </m:r>
                    <m:rad>
                      <m:radPr>
                        <m:ctrlPr>
                          <a:rPr lang="en-US" b="0" i="1" smtClean="0">
                            <a:latin typeface="Cambria Math" panose="02040503050406030204" pitchFamily="18" charset="0"/>
                          </a:rPr>
                        </m:ctrlPr>
                      </m:radPr>
                      <m:deg>
                        <m:r>
                          <a:rPr lang="en-US" b="0" i="1" smtClean="0">
                            <a:latin typeface="Cambria Math"/>
                          </a:rPr>
                          <m:t>3</m:t>
                        </m:r>
                      </m:deg>
                      <m:e>
                        <m:r>
                          <a:rPr lang="en-US" b="0" i="1" smtClean="0">
                            <a:latin typeface="Cambria Math"/>
                          </a:rPr>
                          <m:t>𝑥</m:t>
                        </m:r>
                      </m:e>
                    </m:rad>
                  </m:oMath>
                </a14:m>
                <a:r>
                  <a:rPr lang="en-US" dirty="0" smtClean="0"/>
                  <a:t> = 4              </a:t>
                </a:r>
                <a14:m>
                  <m:oMath xmlns:m="http://schemas.openxmlformats.org/officeDocument/2006/math">
                    <m:rad>
                      <m:radPr>
                        <m:ctrlPr>
                          <a:rPr lang="en-US" i="1" smtClean="0">
                            <a:latin typeface="Cambria Math" panose="02040503050406030204" pitchFamily="18" charset="0"/>
                          </a:rPr>
                        </m:ctrlPr>
                      </m:radPr>
                      <m:deg>
                        <m:r>
                          <m:rPr>
                            <m:brk m:alnAt="7"/>
                          </m:rPr>
                          <a:rPr lang="en-US" b="0" i="1" smtClean="0">
                            <a:latin typeface="Cambria Math"/>
                          </a:rPr>
                          <m:t>4</m:t>
                        </m:r>
                      </m:deg>
                      <m:e>
                        <m:r>
                          <a:rPr lang="en-US" b="0" i="1" smtClean="0">
                            <a:latin typeface="Cambria Math"/>
                          </a:rPr>
                          <m:t>𝑥</m:t>
                        </m:r>
                      </m:e>
                    </m:rad>
                    <m:r>
                      <a:rPr lang="en-US" b="0" i="1" smtClean="0">
                        <a:latin typeface="Cambria Math"/>
                      </a:rPr>
                      <m:t>=5</m:t>
                    </m:r>
                  </m:oMath>
                </a14:m>
                <a:endParaRPr lang="en-US" dirty="0" smtClean="0"/>
              </a:p>
              <a:p>
                <a:endParaRPr lang="en-US" dirty="0"/>
              </a:p>
              <a:p>
                <a14:m>
                  <m:oMath xmlns:m="http://schemas.openxmlformats.org/officeDocument/2006/math">
                    <m:rad>
                      <m:radPr>
                        <m:degHide m:val="on"/>
                        <m:ctrlPr>
                          <a:rPr lang="en-US" i="1" smtClean="0">
                            <a:latin typeface="Cambria Math" panose="02040503050406030204" pitchFamily="18" charset="0"/>
                          </a:rPr>
                        </m:ctrlPr>
                      </m:radPr>
                      <m:deg/>
                      <m:e>
                        <m:r>
                          <a:rPr lang="en-US" b="0" i="1" smtClean="0">
                            <a:latin typeface="Cambria Math"/>
                          </a:rPr>
                          <m:t>2</m:t>
                        </m:r>
                        <m:r>
                          <a:rPr lang="en-US" b="0" i="1" smtClean="0">
                            <a:latin typeface="Cambria Math"/>
                          </a:rPr>
                          <m:t>𝑥</m:t>
                        </m:r>
                        <m:r>
                          <a:rPr lang="en-US" b="0" i="1" smtClean="0">
                            <a:latin typeface="Cambria Math"/>
                          </a:rPr>
                          <m:t>−7</m:t>
                        </m:r>
                      </m:e>
                    </m:rad>
                    <m:r>
                      <a:rPr lang="en-US" b="0" i="1" smtClean="0">
                        <a:latin typeface="Cambria Math"/>
                      </a:rPr>
                      <m:t>=3</m:t>
                    </m:r>
                  </m:oMath>
                </a14:m>
                <a:r>
                  <a:rPr lang="en-US" dirty="0" smtClean="0"/>
                  <a:t>         </a:t>
                </a:r>
                <a14:m>
                  <m:oMath xmlns:m="http://schemas.openxmlformats.org/officeDocument/2006/math">
                    <m:rad>
                      <m:radPr>
                        <m:ctrlPr>
                          <a:rPr lang="en-US" i="1" dirty="0" smtClean="0">
                            <a:latin typeface="Cambria Math" panose="02040503050406030204" pitchFamily="18" charset="0"/>
                          </a:rPr>
                        </m:ctrlPr>
                      </m:radPr>
                      <m:deg>
                        <m:r>
                          <a:rPr lang="en-US" i="1" dirty="0" smtClean="0">
                            <a:latin typeface="Cambria Math"/>
                          </a:rPr>
                          <m:t>3</m:t>
                        </m:r>
                      </m:deg>
                      <m:e>
                        <m:r>
                          <a:rPr lang="en-US" b="0" i="1" dirty="0" smtClean="0">
                            <a:latin typeface="Cambria Math"/>
                          </a:rPr>
                          <m:t>𝑥</m:t>
                        </m:r>
                        <m:r>
                          <a:rPr lang="en-US" b="0" i="1" dirty="0" smtClean="0">
                            <a:latin typeface="Cambria Math"/>
                          </a:rPr>
                          <m:t>−7</m:t>
                        </m:r>
                      </m:e>
                    </m:rad>
                    <m:r>
                      <a:rPr lang="en-US" b="0" i="1" dirty="0" smtClean="0">
                        <a:latin typeface="Cambria Math"/>
                      </a:rPr>
                      <m:t>=−2</m:t>
                    </m:r>
                  </m:oMath>
                </a14:m>
                <a:r>
                  <a:rPr lang="en-US" dirty="0" smtClean="0"/>
                  <a:t>       </a:t>
                </a:r>
              </a:p>
              <a:p>
                <a:endParaRPr lang="en-US" dirty="0"/>
              </a:p>
              <a:p>
                <a14:m>
                  <m:oMath xmlns:m="http://schemas.openxmlformats.org/officeDocument/2006/math">
                    <m:rad>
                      <m:radPr>
                        <m:degHide m:val="on"/>
                        <m:ctrlPr>
                          <a:rPr lang="en-US" i="1" smtClean="0">
                            <a:latin typeface="Cambria Math" panose="02040503050406030204" pitchFamily="18" charset="0"/>
                          </a:rPr>
                        </m:ctrlPr>
                      </m:radPr>
                      <m:deg/>
                      <m:e>
                        <m:r>
                          <a:rPr lang="en-US" b="0" i="1" smtClean="0">
                            <a:latin typeface="Cambria Math"/>
                          </a:rPr>
                          <m:t>10−2</m:t>
                        </m:r>
                        <m:r>
                          <a:rPr lang="en-US" b="0" i="1" smtClean="0">
                            <a:latin typeface="Cambria Math"/>
                          </a:rPr>
                          <m:t>𝑥</m:t>
                        </m:r>
                      </m:e>
                    </m:rad>
                    <m:r>
                      <a:rPr lang="en-US" b="0" i="1" smtClean="0">
                        <a:latin typeface="Cambria Math"/>
                      </a:rPr>
                      <m:t>=</m:t>
                    </m:r>
                    <m:rad>
                      <m:radPr>
                        <m:degHide m:val="on"/>
                        <m:ctrlPr>
                          <a:rPr lang="en-US" b="0" i="1" smtClean="0">
                            <a:latin typeface="Cambria Math" panose="02040503050406030204" pitchFamily="18" charset="0"/>
                          </a:rPr>
                        </m:ctrlPr>
                      </m:radPr>
                      <m:deg/>
                      <m:e>
                        <m:sSup>
                          <m:sSupPr>
                            <m:ctrlPr>
                              <a:rPr lang="en-US" b="0" i="1" smtClean="0">
                                <a:latin typeface="Cambria Math" panose="02040503050406030204" pitchFamily="18" charset="0"/>
                              </a:rPr>
                            </m:ctrlPr>
                          </m:sSupPr>
                          <m:e>
                            <m:r>
                              <a:rPr lang="en-US" b="0" i="1" smtClean="0">
                                <a:latin typeface="Cambria Math"/>
                              </a:rPr>
                              <m:t>𝑥</m:t>
                            </m:r>
                          </m:e>
                          <m:sup>
                            <m:r>
                              <a:rPr lang="en-US" b="0" i="1" smtClean="0">
                                <a:latin typeface="Cambria Math"/>
                              </a:rPr>
                              <m:t>2</m:t>
                            </m:r>
                          </m:sup>
                        </m:sSup>
                        <m:r>
                          <a:rPr lang="en-US" b="0" i="1" smtClean="0">
                            <a:latin typeface="Cambria Math"/>
                          </a:rPr>
                          <m:t>+</m:t>
                        </m:r>
                        <m:r>
                          <a:rPr lang="en-US" b="0" i="1" smtClean="0">
                            <a:latin typeface="Cambria Math"/>
                          </a:rPr>
                          <m:t>𝑥</m:t>
                        </m:r>
                      </m:e>
                    </m:rad>
                  </m:oMath>
                </a14:m>
                <a:endParaRPr lang="en-US" dirty="0" smtClean="0"/>
              </a:p>
              <a:p>
                <a:endParaRPr lang="en-US" dirty="0"/>
              </a:p>
              <a:p>
                <a14:m>
                  <m:oMath xmlns:m="http://schemas.openxmlformats.org/officeDocument/2006/math">
                    <m:rad>
                      <m:radPr>
                        <m:degHide m:val="on"/>
                        <m:ctrlPr>
                          <a:rPr lang="en-US" i="1" smtClean="0">
                            <a:latin typeface="Cambria Math" panose="02040503050406030204" pitchFamily="18" charset="0"/>
                          </a:rPr>
                        </m:ctrlPr>
                      </m:radPr>
                      <m:deg/>
                      <m:e>
                        <m:r>
                          <a:rPr lang="en-US" b="0" i="1" smtClean="0">
                            <a:latin typeface="Cambria Math"/>
                          </a:rPr>
                          <m:t>𝑥</m:t>
                        </m:r>
                        <m:r>
                          <a:rPr lang="en-US" b="0" i="1" smtClean="0">
                            <a:latin typeface="Cambria Math"/>
                          </a:rPr>
                          <m:t>+2</m:t>
                        </m:r>
                      </m:e>
                    </m:rad>
                    <m:r>
                      <a:rPr lang="en-US" b="0" i="1" smtClean="0">
                        <a:latin typeface="Cambria Math"/>
                      </a:rPr>
                      <m:t>+1= </m:t>
                    </m:r>
                    <m:rad>
                      <m:radPr>
                        <m:degHide m:val="on"/>
                        <m:ctrlPr>
                          <a:rPr lang="en-US" b="0" i="1" smtClean="0">
                            <a:latin typeface="Cambria Math" panose="02040503050406030204" pitchFamily="18" charset="0"/>
                          </a:rPr>
                        </m:ctrlPr>
                      </m:radPr>
                      <m:deg/>
                      <m:e>
                        <m:r>
                          <a:rPr lang="en-US" b="0" i="1" smtClean="0">
                            <a:latin typeface="Cambria Math"/>
                          </a:rPr>
                          <m:t>3</m:t>
                        </m:r>
                        <m:r>
                          <a:rPr lang="en-US" b="0" i="1" smtClean="0">
                            <a:latin typeface="Cambria Math"/>
                          </a:rPr>
                          <m:t>𝑥</m:t>
                        </m:r>
                        <m:r>
                          <a:rPr lang="en-US" b="0" i="1" smtClean="0">
                            <a:latin typeface="Cambria Math"/>
                          </a:rPr>
                          <m:t>−5</m:t>
                        </m:r>
                      </m:e>
                    </m:rad>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1482"/>
                </a:stretch>
              </a:blipFill>
            </p:spPr>
            <p:txBody>
              <a:bodyPr/>
              <a:lstStyle/>
              <a:p>
                <a:r>
                  <a:rPr lang="en-US">
                    <a:noFill/>
                  </a:rPr>
                  <a:t> </a:t>
                </a:r>
              </a:p>
            </p:txBody>
          </p:sp>
        </mc:Fallback>
      </mc:AlternateContent>
    </p:spTree>
    <p:extLst>
      <p:ext uri="{BB962C8B-B14F-4D97-AF65-F5344CB8AC3E}">
        <p14:creationId xmlns:p14="http://schemas.microsoft.com/office/powerpoint/2010/main" val="1965704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Powers/roots generalized</a:t>
            </a:r>
            <a:endParaRPr lang="en-US" dirty="0"/>
          </a:p>
        </p:txBody>
      </p:sp>
      <p:sp>
        <p:nvSpPr>
          <p:cNvPr id="5" name="Content Placeholder 4"/>
          <p:cNvSpPr>
            <a:spLocks noGrp="1"/>
          </p:cNvSpPr>
          <p:nvPr>
            <p:ph idx="1"/>
          </p:nvPr>
        </p:nvSpPr>
        <p:spPr/>
        <p:txBody>
          <a:bodyPr/>
          <a:lstStyle/>
          <a:p>
            <a:r>
              <a:rPr lang="en-US" dirty="0" smtClean="0"/>
              <a:t>Rational exponents</a:t>
            </a:r>
          </a:p>
          <a:p>
            <a:r>
              <a:rPr lang="en-US" dirty="0"/>
              <a:t>The inverse of x</a:t>
            </a:r>
            <a:r>
              <a:rPr lang="en-US" baseline="30000" dirty="0"/>
              <a:t> a/b</a:t>
            </a:r>
            <a:r>
              <a:rPr lang="en-US" dirty="0"/>
              <a:t>  is x</a:t>
            </a:r>
            <a:r>
              <a:rPr lang="en-US" baseline="30000" dirty="0"/>
              <a:t> b/a</a:t>
            </a:r>
          </a:p>
          <a:p>
            <a:endParaRPr lang="en-US" dirty="0" smtClean="0"/>
          </a:p>
          <a:p>
            <a:r>
              <a:rPr lang="en-US" dirty="0" smtClean="0"/>
              <a:t>Quadratic like: a trinomial in which the degree of the leading term is twice the degree of the middle term can be solved like </a:t>
            </a:r>
            <a:r>
              <a:rPr lang="en-US" smtClean="0"/>
              <a:t>a quadratic </a:t>
            </a:r>
            <a:endParaRPr lang="en-US" dirty="0"/>
          </a:p>
        </p:txBody>
      </p:sp>
    </p:spTree>
    <p:extLst>
      <p:ext uri="{BB962C8B-B14F-4D97-AF65-F5344CB8AC3E}">
        <p14:creationId xmlns:p14="http://schemas.microsoft.com/office/powerpoint/2010/main" val="3798527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 </a:t>
                </a:r>
                <a14:m>
                  <m:oMath xmlns:m="http://schemas.openxmlformats.org/officeDocument/2006/math">
                    <m:sSup>
                      <m:sSupPr>
                        <m:ctrlPr>
                          <a:rPr lang="en-US" i="1">
                            <a:latin typeface="Cambria Math" panose="02040503050406030204" pitchFamily="18" charset="0"/>
                          </a:rPr>
                        </m:ctrlPr>
                      </m:sSupPr>
                      <m:e>
                        <m:r>
                          <a:rPr lang="en-US" i="1">
                            <a:latin typeface="Cambria Math"/>
                          </a:rPr>
                          <m:t>𝑥</m:t>
                        </m:r>
                      </m:e>
                      <m:sup>
                        <m:box>
                          <m:boxPr>
                            <m:ctrlPr>
                              <a:rPr lang="en-US" i="1">
                                <a:latin typeface="Cambria Math" panose="02040503050406030204" pitchFamily="18" charset="0"/>
                              </a:rPr>
                            </m:ctrlPr>
                          </m:boxPr>
                          <m:e>
                            <m:argPr>
                              <m:argSz m:val="-1"/>
                            </m:argPr>
                            <m:f>
                              <m:fPr>
                                <m:ctrlPr>
                                  <a:rPr lang="en-US" i="1">
                                    <a:latin typeface="Cambria Math" panose="02040503050406030204" pitchFamily="18" charset="0"/>
                                  </a:rPr>
                                </m:ctrlPr>
                              </m:fPr>
                              <m:num>
                                <m:r>
                                  <a:rPr lang="en-US" i="1">
                                    <a:latin typeface="Cambria Math"/>
                                  </a:rPr>
                                  <m:t>5</m:t>
                                </m:r>
                              </m:num>
                              <m:den>
                                <m:r>
                                  <a:rPr lang="en-US" i="1">
                                    <a:latin typeface="Cambria Math"/>
                                  </a:rPr>
                                  <m:t>3</m:t>
                                </m:r>
                              </m:den>
                            </m:f>
                          </m:e>
                        </m:box>
                      </m:sup>
                    </m:sSup>
                    <m:r>
                      <a:rPr lang="en-US" i="1">
                        <a:latin typeface="Cambria Math"/>
                      </a:rPr>
                      <m:t>=−32</m:t>
                    </m:r>
                  </m:oMath>
                </a14:m>
                <a:endParaRPr lang="en-US" dirty="0"/>
              </a:p>
              <a:p>
                <a:endParaRPr lang="en-US" dirty="0" smtClean="0"/>
              </a:p>
              <a:p>
                <a:pPr marL="0" indent="0">
                  <a:buNone/>
                </a:pPr>
                <a:endParaRPr lang="en-US" dirty="0"/>
              </a:p>
              <a:p>
                <a:r>
                  <a:rPr lang="en-US" dirty="0"/>
                  <a:t>  </a:t>
                </a:r>
                <a14:m>
                  <m:oMath xmlns:m="http://schemas.openxmlformats.org/officeDocument/2006/math">
                    <m:sSup>
                      <m:sSupPr>
                        <m:ctrlPr>
                          <a:rPr lang="en-US" i="1">
                            <a:latin typeface="Cambria Math" panose="02040503050406030204" pitchFamily="18" charset="0"/>
                          </a:rPr>
                        </m:ctrlPr>
                      </m:sSupPr>
                      <m:e>
                        <m:r>
                          <a:rPr lang="en-US" i="1">
                            <a:latin typeface="Cambria Math"/>
                          </a:rPr>
                          <m:t>5</m:t>
                        </m:r>
                        <m:r>
                          <a:rPr lang="en-US" i="1">
                            <a:latin typeface="Cambria Math"/>
                          </a:rPr>
                          <m:t>𝑥</m:t>
                        </m:r>
                      </m:e>
                      <m:sup>
                        <m:box>
                          <m:boxPr>
                            <m:ctrlPr>
                              <a:rPr lang="en-US" i="1">
                                <a:latin typeface="Cambria Math" panose="02040503050406030204" pitchFamily="18" charset="0"/>
                              </a:rPr>
                            </m:ctrlPr>
                          </m:boxPr>
                          <m:e>
                            <m:argPr>
                              <m:argSz m:val="-1"/>
                            </m:argPr>
                            <m:f>
                              <m:fPr>
                                <m:ctrlPr>
                                  <a:rPr lang="en-US" i="1">
                                    <a:latin typeface="Cambria Math" panose="02040503050406030204" pitchFamily="18" charset="0"/>
                                  </a:rPr>
                                </m:ctrlPr>
                              </m:fPr>
                              <m:num>
                                <m:r>
                                  <a:rPr lang="en-US" i="1">
                                    <a:latin typeface="Cambria Math"/>
                                  </a:rPr>
                                  <m:t>2</m:t>
                                </m:r>
                              </m:num>
                              <m:den>
                                <m:r>
                                  <a:rPr lang="en-US" i="1">
                                    <a:latin typeface="Cambria Math"/>
                                  </a:rPr>
                                  <m:t>3</m:t>
                                </m:r>
                              </m:den>
                            </m:f>
                          </m:e>
                        </m:box>
                      </m:sup>
                    </m:sSup>
                    <m:r>
                      <a:rPr lang="en-US" i="1">
                        <a:latin typeface="Cambria Math"/>
                      </a:rPr>
                      <m:t>−8 =117</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630"/>
                </a:stretch>
              </a:blipFill>
            </p:spPr>
            <p:txBody>
              <a:bodyPr/>
              <a:lstStyle/>
              <a:p>
                <a:r>
                  <a:rPr lang="en-US">
                    <a:noFill/>
                  </a:rPr>
                  <a:t> </a:t>
                </a:r>
              </a:p>
            </p:txBody>
          </p:sp>
        </mc:Fallback>
      </mc:AlternateContent>
    </p:spTree>
    <p:extLst>
      <p:ext uri="{BB962C8B-B14F-4D97-AF65-F5344CB8AC3E}">
        <p14:creationId xmlns:p14="http://schemas.microsoft.com/office/powerpoint/2010/main" val="38962266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p:txBody>
              <a:bodyPr>
                <a:normAutofit lnSpcReduction="10000"/>
              </a:bodyPr>
              <a:lstStyle/>
              <a:p>
                <a:r>
                  <a:rPr lang="en-US" dirty="0" smtClean="0"/>
                  <a:t>If the equation has 3 terms where the middle exponent is half of the leading exponent then it is like a quadratic equation and can be solved using a temporary substitution </a:t>
                </a:r>
              </a:p>
              <a:p>
                <a:pPr>
                  <a:buNone/>
                </a:pPr>
                <a:r>
                  <a:rPr lang="en-US" dirty="0" smtClean="0"/>
                  <a:t>      </a:t>
                </a:r>
                <a:r>
                  <a:rPr lang="en-US" smtClean="0"/>
                  <a:t>ex          </a:t>
                </a:r>
                <a:r>
                  <a:rPr lang="en-US" dirty="0" smtClean="0"/>
                  <a:t>x</a:t>
                </a:r>
                <a:r>
                  <a:rPr lang="en-US" baseline="30000" dirty="0" smtClean="0"/>
                  <a:t>4</a:t>
                </a:r>
                <a:r>
                  <a:rPr lang="en-US" dirty="0" smtClean="0"/>
                  <a:t> – 5x</a:t>
                </a:r>
                <a:r>
                  <a:rPr lang="en-US" baseline="30000" dirty="0" smtClean="0"/>
                  <a:t>2</a:t>
                </a:r>
                <a:r>
                  <a:rPr lang="en-US" dirty="0" smtClean="0"/>
                  <a:t> = 6</a:t>
                </a:r>
              </a:p>
              <a:p>
                <a:pPr>
                  <a:buNone/>
                </a:pPr>
                <a:r>
                  <a:rPr lang="en-US" dirty="0"/>
                  <a:t> </a:t>
                </a:r>
                <a:r>
                  <a:rPr lang="en-US" dirty="0" smtClean="0"/>
                  <a:t>                   </a:t>
                </a:r>
                <a14:m>
                  <m:oMath xmlns:m="http://schemas.openxmlformats.org/officeDocument/2006/math">
                    <m:sSup>
                      <m:sSupPr>
                        <m:ctrlPr>
                          <a:rPr lang="en-US" i="1">
                            <a:latin typeface="Cambria Math" panose="02040503050406030204" pitchFamily="18" charset="0"/>
                          </a:rPr>
                        </m:ctrlPr>
                      </m:sSupPr>
                      <m:e>
                        <m:r>
                          <a:rPr lang="en-US" i="1">
                            <a:latin typeface="Cambria Math"/>
                          </a:rPr>
                          <m:t>𝑥</m:t>
                        </m:r>
                      </m:e>
                      <m:sup>
                        <m:f>
                          <m:fPr>
                            <m:type m:val="lin"/>
                            <m:ctrlPr>
                              <a:rPr lang="en-US" i="1">
                                <a:latin typeface="Cambria Math" panose="02040503050406030204" pitchFamily="18" charset="0"/>
                              </a:rPr>
                            </m:ctrlPr>
                          </m:fPr>
                          <m:num>
                            <m:r>
                              <a:rPr lang="en-US" i="1">
                                <a:latin typeface="Cambria Math"/>
                              </a:rPr>
                              <m:t>2</m:t>
                            </m:r>
                          </m:num>
                          <m:den>
                            <m:r>
                              <a:rPr lang="en-US" i="1">
                                <a:latin typeface="Cambria Math"/>
                              </a:rPr>
                              <m:t>3</m:t>
                            </m:r>
                          </m:den>
                        </m:f>
                      </m:sup>
                    </m:sSup>
                    <m:r>
                      <a:rPr lang="en-US" b="0" i="1" smtClean="0">
                        <a:latin typeface="Cambria Math"/>
                      </a:rPr>
                      <m:t>+</m:t>
                    </m:r>
                    <m:sSup>
                      <m:sSupPr>
                        <m:ctrlPr>
                          <a:rPr lang="en-US" i="1">
                            <a:latin typeface="Cambria Math" panose="02040503050406030204" pitchFamily="18" charset="0"/>
                          </a:rPr>
                        </m:ctrlPr>
                      </m:sSupPr>
                      <m:e>
                        <m:r>
                          <a:rPr lang="en-US" i="1">
                            <a:latin typeface="Cambria Math"/>
                          </a:rPr>
                          <m:t>𝑥</m:t>
                        </m:r>
                      </m:e>
                      <m:sup>
                        <m:f>
                          <m:fPr>
                            <m:type m:val="lin"/>
                            <m:ctrlPr>
                              <a:rPr lang="en-US" i="1">
                                <a:latin typeface="Cambria Math" panose="02040503050406030204" pitchFamily="18" charset="0"/>
                              </a:rPr>
                            </m:ctrlPr>
                          </m:fPr>
                          <m:num>
                            <m:r>
                              <a:rPr lang="en-US" i="1">
                                <a:latin typeface="Cambria Math"/>
                              </a:rPr>
                              <m:t>1</m:t>
                            </m:r>
                          </m:num>
                          <m:den>
                            <m:r>
                              <a:rPr lang="en-US" i="1">
                                <a:latin typeface="Cambria Math"/>
                              </a:rPr>
                              <m:t>3</m:t>
                            </m:r>
                          </m:den>
                        </m:f>
                      </m:sup>
                    </m:sSup>
                    <m:r>
                      <a:rPr lang="en-US" i="1">
                        <a:latin typeface="Cambria Math"/>
                      </a:rPr>
                      <m:t>=</m:t>
                    </m:r>
                  </m:oMath>
                </a14:m>
                <a:r>
                  <a:rPr lang="en-US" dirty="0" smtClean="0"/>
                  <a:t> 12</a:t>
                </a:r>
              </a:p>
              <a:p>
                <a:r>
                  <a:rPr lang="en-US" dirty="0" smtClean="0"/>
                  <a:t>Or   If the equation is written as three “terms” with this same condition</a:t>
                </a:r>
              </a:p>
              <a:p>
                <a:pPr>
                  <a:buNone/>
                </a:pPr>
                <a:r>
                  <a:rPr lang="en-US" dirty="0" smtClean="0"/>
                  <a:t>       ex     (x – 7)</a:t>
                </a:r>
                <a:r>
                  <a:rPr lang="en-US" baseline="30000" dirty="0" smtClean="0"/>
                  <a:t>6</a:t>
                </a:r>
                <a:r>
                  <a:rPr lang="en-US" dirty="0" smtClean="0"/>
                  <a:t> + 2(x - 7)</a:t>
                </a:r>
                <a:r>
                  <a:rPr lang="en-US" baseline="30000" dirty="0" smtClean="0"/>
                  <a:t>3</a:t>
                </a:r>
                <a:r>
                  <a:rPr lang="en-US" dirty="0" smtClean="0"/>
                  <a:t> - 15 = 0</a:t>
                </a:r>
                <a:endParaRPr lang="en-US" dirty="0"/>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blipFill rotWithShape="1">
                <a:blip r:embed="rId2"/>
                <a:stretch>
                  <a:fillRect l="-1630" t="-2830" r="-1556" b="-3100"/>
                </a:stretch>
              </a:blipFill>
            </p:spPr>
            <p:txBody>
              <a:bodyPr/>
              <a:lstStyle/>
              <a:p>
                <a:r>
                  <a:rPr lang="en-US">
                    <a:noFill/>
                  </a:rPr>
                  <a:t> </a:t>
                </a:r>
              </a:p>
            </p:txBody>
          </p:sp>
        </mc:Fallback>
      </mc:AlternateContent>
      <p:sp>
        <p:nvSpPr>
          <p:cNvPr id="3" name="Title 2"/>
          <p:cNvSpPr>
            <a:spLocks noGrp="1"/>
          </p:cNvSpPr>
          <p:nvPr>
            <p:ph type="title"/>
          </p:nvPr>
        </p:nvSpPr>
        <p:spPr/>
        <p:txBody>
          <a:bodyPr>
            <a:normAutofit fontScale="90000"/>
          </a:bodyPr>
          <a:lstStyle/>
          <a:p>
            <a:r>
              <a:rPr lang="en-US" dirty="0" smtClean="0"/>
              <a:t>Quadratic like equations using substitution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Equations that become quadratic</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Examples:</a:t>
                </a:r>
              </a:p>
              <a:p>
                <a14:m>
                  <m:oMath xmlns:m="http://schemas.openxmlformats.org/officeDocument/2006/math">
                    <m:f>
                      <m:fPr>
                        <m:ctrlPr>
                          <a:rPr lang="en-US" i="1">
                            <a:latin typeface="Cambria Math" panose="02040503050406030204" pitchFamily="18" charset="0"/>
                          </a:rPr>
                        </m:ctrlPr>
                      </m:fPr>
                      <m:num>
                        <m:r>
                          <a:rPr lang="en-US" i="1">
                            <a:latin typeface="Cambria Math"/>
                          </a:rPr>
                          <m:t>𝑥</m:t>
                        </m:r>
                        <m:r>
                          <a:rPr lang="en-US" i="1">
                            <a:latin typeface="Cambria Math"/>
                          </a:rPr>
                          <m:t>−3</m:t>
                        </m:r>
                      </m:num>
                      <m:den>
                        <m:r>
                          <a:rPr lang="en-US" i="1">
                            <a:latin typeface="Cambria Math"/>
                          </a:rPr>
                          <m:t>𝑥</m:t>
                        </m:r>
                        <m:r>
                          <a:rPr lang="en-US" i="1">
                            <a:latin typeface="Cambria Math"/>
                          </a:rPr>
                          <m:t>+4</m:t>
                        </m:r>
                      </m:den>
                    </m:f>
                    <m:r>
                      <a:rPr lang="en-US" i="1">
                        <a:latin typeface="Cambria Math"/>
                      </a:rPr>
                      <m:t>=</m:t>
                    </m:r>
                    <m:f>
                      <m:fPr>
                        <m:ctrlPr>
                          <a:rPr lang="en-US" i="1">
                            <a:latin typeface="Cambria Math" panose="02040503050406030204" pitchFamily="18" charset="0"/>
                          </a:rPr>
                        </m:ctrlPr>
                      </m:fPr>
                      <m:num>
                        <m:r>
                          <a:rPr lang="en-US" i="1">
                            <a:latin typeface="Cambria Math"/>
                          </a:rPr>
                          <m:t>2</m:t>
                        </m:r>
                        <m:r>
                          <a:rPr lang="en-US" i="1">
                            <a:latin typeface="Cambria Math"/>
                          </a:rPr>
                          <m:t>𝑥</m:t>
                        </m:r>
                        <m:r>
                          <a:rPr lang="en-US" i="1">
                            <a:latin typeface="Cambria Math"/>
                          </a:rPr>
                          <m:t>+1</m:t>
                        </m:r>
                      </m:num>
                      <m:den>
                        <m:r>
                          <a:rPr lang="en-US" i="1">
                            <a:latin typeface="Cambria Math"/>
                          </a:rPr>
                          <m:t>3</m:t>
                        </m:r>
                        <m:r>
                          <a:rPr lang="en-US" i="1">
                            <a:latin typeface="Cambria Math"/>
                          </a:rPr>
                          <m:t>𝑥</m:t>
                        </m:r>
                        <m:r>
                          <a:rPr lang="en-US" i="1">
                            <a:latin typeface="Cambria Math"/>
                          </a:rPr>
                          <m:t>+60</m:t>
                        </m:r>
                      </m:den>
                    </m:f>
                  </m:oMath>
                </a14:m>
                <a:endParaRPr lang="en-US" dirty="0" smtClean="0"/>
              </a:p>
              <a:p>
                <a:endParaRPr lang="en-US" dirty="0" smtClean="0"/>
              </a:p>
              <a:p>
                <a14:m>
                  <m:oMath xmlns:m="http://schemas.openxmlformats.org/officeDocument/2006/math">
                    <m:f>
                      <m:fPr>
                        <m:ctrlPr>
                          <a:rPr lang="en-US" i="1" smtClean="0">
                            <a:latin typeface="Cambria Math" panose="02040503050406030204" pitchFamily="18" charset="0"/>
                          </a:rPr>
                        </m:ctrlPr>
                      </m:fPr>
                      <m:num>
                        <m:r>
                          <a:rPr lang="en-US" b="0" i="1" smtClean="0">
                            <a:latin typeface="Cambria Math"/>
                          </a:rPr>
                          <m:t>𝑥</m:t>
                        </m:r>
                      </m:num>
                      <m:den>
                        <m:r>
                          <a:rPr lang="en-US" b="0" i="1" smtClean="0">
                            <a:latin typeface="Cambria Math"/>
                          </a:rPr>
                          <m:t>𝑥</m:t>
                        </m:r>
                        <m:r>
                          <a:rPr lang="en-US" b="0" i="1" smtClean="0">
                            <a:latin typeface="Cambria Math"/>
                          </a:rPr>
                          <m:t>−3</m:t>
                        </m:r>
                      </m:den>
                    </m:f>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5</m:t>
                        </m:r>
                      </m:num>
                      <m:den>
                        <m:r>
                          <a:rPr lang="en-US" b="0" i="1" smtClean="0">
                            <a:latin typeface="Cambria Math"/>
                          </a:rPr>
                          <m:t>𝑥</m:t>
                        </m:r>
                        <m:r>
                          <a:rPr lang="en-US" b="0" i="1" smtClean="0">
                            <a:latin typeface="Cambria Math"/>
                          </a:rPr>
                          <m:t> + 3</m:t>
                        </m:r>
                      </m:den>
                    </m:f>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4</m:t>
                        </m:r>
                      </m:num>
                      <m:den>
                        <m:sSup>
                          <m:sSupPr>
                            <m:ctrlPr>
                              <a:rPr lang="en-US" b="0" i="1" smtClean="0">
                                <a:latin typeface="Cambria Math" panose="02040503050406030204" pitchFamily="18" charset="0"/>
                              </a:rPr>
                            </m:ctrlPr>
                          </m:sSupPr>
                          <m:e>
                            <m:r>
                              <a:rPr lang="en-US" b="0" i="1" smtClean="0">
                                <a:latin typeface="Cambria Math"/>
                              </a:rPr>
                              <m:t>𝑥</m:t>
                            </m:r>
                          </m:e>
                          <m:sup>
                            <m:r>
                              <a:rPr lang="en-US" b="0" i="1" smtClean="0">
                                <a:latin typeface="Cambria Math"/>
                              </a:rPr>
                              <m:t>2</m:t>
                            </m:r>
                          </m:sup>
                        </m:sSup>
                        <m:r>
                          <a:rPr lang="en-US" b="0" i="1" smtClean="0">
                            <a:latin typeface="Cambria Math"/>
                          </a:rPr>
                          <m:t>−9</m:t>
                        </m:r>
                      </m:den>
                    </m:f>
                  </m:oMath>
                </a14:m>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630" t="-1752"/>
                </a:stretch>
              </a:blipFill>
            </p:spPr>
            <p:txBody>
              <a:bodyPr/>
              <a:lstStyle/>
              <a:p>
                <a:r>
                  <a:rPr lang="en-US">
                    <a:noFill/>
                  </a:rPr>
                  <a:t> </a:t>
                </a:r>
              </a:p>
            </p:txBody>
          </p:sp>
        </mc:Fallback>
      </mc:AlternateContent>
    </p:spTree>
    <p:extLst>
      <p:ext uri="{BB962C8B-B14F-4D97-AF65-F5344CB8AC3E}">
        <p14:creationId xmlns:p14="http://schemas.microsoft.com/office/powerpoint/2010/main" val="23070446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Chapter 7</a:t>
            </a:r>
            <a:endParaRPr lang="en-US" dirty="0"/>
          </a:p>
        </p:txBody>
      </p:sp>
      <p:sp>
        <p:nvSpPr>
          <p:cNvPr id="5" name="Text Placeholder 4"/>
          <p:cNvSpPr>
            <a:spLocks noGrp="1"/>
          </p:cNvSpPr>
          <p:nvPr>
            <p:ph type="body" idx="1"/>
          </p:nvPr>
        </p:nvSpPr>
        <p:spPr/>
        <p:txBody>
          <a:bodyPr/>
          <a:lstStyle/>
          <a:p>
            <a:r>
              <a:rPr lang="en-US" dirty="0" smtClean="0"/>
              <a:t>Polynomial and rational functions</a:t>
            </a:r>
            <a:endParaRPr lang="en-US" dirty="0"/>
          </a:p>
        </p:txBody>
      </p:sp>
    </p:spTree>
    <p:extLst>
      <p:ext uri="{BB962C8B-B14F-4D97-AF65-F5344CB8AC3E}">
        <p14:creationId xmlns:p14="http://schemas.microsoft.com/office/powerpoint/2010/main" val="38504823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7 – Section 1</a:t>
            </a:r>
            <a:endParaRPr lang="en-US" dirty="0"/>
          </a:p>
        </p:txBody>
      </p:sp>
      <p:sp>
        <p:nvSpPr>
          <p:cNvPr id="3" name="Text Placeholder 2"/>
          <p:cNvSpPr>
            <a:spLocks noGrp="1"/>
          </p:cNvSpPr>
          <p:nvPr>
            <p:ph type="body" idx="1"/>
          </p:nvPr>
        </p:nvSpPr>
        <p:spPr/>
        <p:txBody>
          <a:bodyPr/>
          <a:lstStyle/>
          <a:p>
            <a:r>
              <a:rPr lang="en-US" dirty="0" smtClean="0"/>
              <a:t>Polynomial functions</a:t>
            </a:r>
            <a:endParaRPr lang="en-US" dirty="0"/>
          </a:p>
        </p:txBody>
      </p:sp>
    </p:spTree>
    <p:extLst>
      <p:ext uri="{BB962C8B-B14F-4D97-AF65-F5344CB8AC3E}">
        <p14:creationId xmlns:p14="http://schemas.microsoft.com/office/powerpoint/2010/main" val="3173237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mtClean="0"/>
              <a:t>Chapter 5</a:t>
            </a:r>
            <a:endParaRPr lang="en-US" dirty="0"/>
          </a:p>
        </p:txBody>
      </p:sp>
      <p:sp>
        <p:nvSpPr>
          <p:cNvPr id="5" name="Text Placeholder 4"/>
          <p:cNvSpPr>
            <a:spLocks noGrp="1"/>
          </p:cNvSpPr>
          <p:nvPr>
            <p:ph type="subTitle" idx="1"/>
          </p:nvPr>
        </p:nvSpPr>
        <p:spPr/>
        <p:txBody>
          <a:bodyPr/>
          <a:lstStyle/>
          <a:p>
            <a:r>
              <a:rPr lang="en-US" dirty="0" smtClean="0"/>
              <a:t>Inverse functions and Applications</a:t>
            </a:r>
            <a:endParaRPr lang="en-US" dirty="0"/>
          </a:p>
        </p:txBody>
      </p:sp>
    </p:spTree>
    <p:extLst>
      <p:ext uri="{BB962C8B-B14F-4D97-AF65-F5344CB8AC3E}">
        <p14:creationId xmlns:p14="http://schemas.microsoft.com/office/powerpoint/2010/main" val="2409534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Review and definition</a:t>
            </a:r>
            <a:endParaRPr lang="en-US" dirty="0"/>
          </a:p>
        </p:txBody>
      </p:sp>
      <p:sp>
        <p:nvSpPr>
          <p:cNvPr id="5" name="Content Placeholder 4"/>
          <p:cNvSpPr>
            <a:spLocks noGrp="1"/>
          </p:cNvSpPr>
          <p:nvPr>
            <p:ph idx="1"/>
          </p:nvPr>
        </p:nvSpPr>
        <p:spPr/>
        <p:txBody>
          <a:bodyPr/>
          <a:lstStyle/>
          <a:p>
            <a:r>
              <a:rPr lang="en-US" dirty="0" smtClean="0"/>
              <a:t>f(x) = x                          g(x) = x</a:t>
            </a:r>
            <a:r>
              <a:rPr lang="en-US" baseline="30000" dirty="0" smtClean="0"/>
              <a:t>2</a:t>
            </a:r>
          </a:p>
          <a:p>
            <a:r>
              <a:rPr lang="en-US" dirty="0" smtClean="0"/>
              <a:t>k(x) = x</a:t>
            </a:r>
            <a:r>
              <a:rPr lang="en-US" baseline="30000" dirty="0" smtClean="0"/>
              <a:t>3</a:t>
            </a:r>
            <a:r>
              <a:rPr lang="en-US" dirty="0" smtClean="0"/>
              <a:t>                       m(x) = x</a:t>
            </a:r>
            <a:r>
              <a:rPr lang="en-US" baseline="30000" dirty="0" smtClean="0"/>
              <a:t>4</a:t>
            </a:r>
          </a:p>
          <a:p>
            <a:r>
              <a:rPr lang="en-US" dirty="0"/>
              <a:t> </a:t>
            </a:r>
            <a:r>
              <a:rPr lang="en-US" dirty="0" smtClean="0"/>
              <a:t>etc.   Called power functions – </a:t>
            </a:r>
          </a:p>
          <a:p>
            <a:r>
              <a:rPr lang="en-US" dirty="0"/>
              <a:t> </a:t>
            </a:r>
            <a:r>
              <a:rPr lang="en-US" dirty="0" smtClean="0"/>
              <a:t>a polynomial function is a sum of power functions where the exponents are whole numbers (</a:t>
            </a:r>
            <a:r>
              <a:rPr lang="en-US" dirty="0" err="1" smtClean="0"/>
              <a:t>ie</a:t>
            </a:r>
            <a:r>
              <a:rPr lang="en-US" dirty="0" smtClean="0"/>
              <a:t> – no fractions – no negative in exponents)</a:t>
            </a:r>
            <a:endParaRPr lang="en-US" dirty="0"/>
          </a:p>
        </p:txBody>
      </p:sp>
    </p:spTree>
    <p:extLst>
      <p:ext uri="{BB962C8B-B14F-4D97-AF65-F5344CB8AC3E}">
        <p14:creationId xmlns:p14="http://schemas.microsoft.com/office/powerpoint/2010/main" val="1854209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of the following are polynomial</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f(x) = 3x</a:t>
                </a:r>
                <a:r>
                  <a:rPr lang="en-US" baseline="30000" dirty="0" smtClean="0"/>
                  <a:t>3</a:t>
                </a:r>
                <a:r>
                  <a:rPr lang="en-US" dirty="0" smtClean="0"/>
                  <a:t> – 5x + 8</a:t>
                </a:r>
              </a:p>
              <a:p>
                <a14:m>
                  <m:oMath xmlns:m="http://schemas.openxmlformats.org/officeDocument/2006/math">
                    <m:r>
                      <a:rPr lang="en-US" b="0" i="1" smtClean="0">
                        <a:latin typeface="Cambria Math"/>
                      </a:rPr>
                      <m:t>𝑔</m:t>
                    </m:r>
                    <m:d>
                      <m:dPr>
                        <m:ctrlPr>
                          <a:rPr lang="en-US" b="0" i="1" smtClean="0">
                            <a:latin typeface="Cambria Math" panose="02040503050406030204" pitchFamily="18" charset="0"/>
                          </a:rPr>
                        </m:ctrlPr>
                      </m:dPr>
                      <m:e>
                        <m:r>
                          <a:rPr lang="en-US" b="0" i="1" smtClean="0">
                            <a:latin typeface="Cambria Math"/>
                          </a:rPr>
                          <m:t>𝑥</m:t>
                        </m:r>
                      </m:e>
                    </m:d>
                    <m:r>
                      <a:rPr lang="en-US" b="0" i="1" smtClean="0">
                        <a:latin typeface="Cambria Math"/>
                      </a:rPr>
                      <m:t>=</m:t>
                    </m:r>
                    <m:sSup>
                      <m:sSupPr>
                        <m:ctrlPr>
                          <a:rPr lang="en-US" b="0" i="1" smtClean="0">
                            <a:latin typeface="Cambria Math" panose="02040503050406030204" pitchFamily="18" charset="0"/>
                          </a:rPr>
                        </m:ctrlPr>
                      </m:sSupPr>
                      <m:e>
                        <m:r>
                          <a:rPr lang="en-US" b="0" i="1" smtClean="0">
                            <a:latin typeface="Cambria Math"/>
                          </a:rPr>
                          <m:t>3</m:t>
                        </m:r>
                        <m:r>
                          <a:rPr lang="en-US" b="0" i="1" smtClean="0">
                            <a:latin typeface="Cambria Math"/>
                          </a:rPr>
                          <m:t>𝑥</m:t>
                        </m:r>
                      </m:e>
                      <m:sup>
                        <m:r>
                          <a:rPr lang="en-US" b="0" i="1" smtClean="0">
                            <a:latin typeface="Cambria Math"/>
                          </a:rPr>
                          <m:t>−5</m:t>
                        </m:r>
                      </m:sup>
                    </m:sSup>
                    <m:r>
                      <a:rPr lang="en-US" b="0" i="1" smtClean="0">
                        <a:latin typeface="Cambria Math"/>
                      </a:rPr>
                      <m:t>+4</m:t>
                    </m:r>
                    <m:sSup>
                      <m:sSupPr>
                        <m:ctrlPr>
                          <a:rPr lang="en-US" b="0" i="1" smtClean="0">
                            <a:latin typeface="Cambria Math" panose="02040503050406030204" pitchFamily="18" charset="0"/>
                          </a:rPr>
                        </m:ctrlPr>
                      </m:sSupPr>
                      <m:e>
                        <m:r>
                          <a:rPr lang="en-US" b="0" i="1" smtClean="0">
                            <a:latin typeface="Cambria Math"/>
                          </a:rPr>
                          <m:t>𝑥</m:t>
                        </m:r>
                      </m:e>
                      <m:sup>
                        <m:r>
                          <a:rPr lang="en-US" b="0" i="1" smtClean="0">
                            <a:latin typeface="Cambria Math"/>
                          </a:rPr>
                          <m:t>3</m:t>
                        </m:r>
                      </m:sup>
                    </m:sSup>
                  </m:oMath>
                </a14:m>
                <a:endParaRPr lang="en-US" b="0" dirty="0" smtClean="0"/>
              </a:p>
              <a:p>
                <a:r>
                  <a:rPr lang="en-US" dirty="0" smtClean="0"/>
                  <a:t>L(x) = 3x – 7</a:t>
                </a:r>
              </a:p>
              <a:p>
                <a:r>
                  <a:rPr lang="en-US" dirty="0"/>
                  <a:t> </a:t>
                </a:r>
                <a14:m>
                  <m:oMath xmlns:m="http://schemas.openxmlformats.org/officeDocument/2006/math">
                    <m:r>
                      <a:rPr lang="en-US" b="0" i="1" smtClean="0">
                        <a:latin typeface="Cambria Math"/>
                      </a:rPr>
                      <m:t>𝑘</m:t>
                    </m:r>
                    <m:d>
                      <m:dPr>
                        <m:ctrlPr>
                          <a:rPr lang="en-US" b="0" i="1" smtClean="0">
                            <a:latin typeface="Cambria Math" panose="02040503050406030204" pitchFamily="18" charset="0"/>
                          </a:rPr>
                        </m:ctrlPr>
                      </m:dPr>
                      <m:e>
                        <m:r>
                          <a:rPr lang="en-US" b="0" i="1" smtClean="0">
                            <a:latin typeface="Cambria Math"/>
                          </a:rPr>
                          <m:t>𝑥</m:t>
                        </m:r>
                      </m:e>
                    </m:d>
                    <m:r>
                      <a:rPr lang="en-US" b="0" i="1" smtClean="0">
                        <a:latin typeface="Cambria Math"/>
                      </a:rPr>
                      <m:t>= </m:t>
                    </m:r>
                    <m:rad>
                      <m:radPr>
                        <m:degHide m:val="on"/>
                        <m:ctrlPr>
                          <a:rPr lang="en-US" b="0" i="1" smtClean="0">
                            <a:latin typeface="Cambria Math" panose="02040503050406030204" pitchFamily="18" charset="0"/>
                          </a:rPr>
                        </m:ctrlPr>
                      </m:radPr>
                      <m:deg/>
                      <m:e>
                        <m:r>
                          <a:rPr lang="en-US" b="0" i="1" smtClean="0">
                            <a:latin typeface="Cambria Math"/>
                          </a:rPr>
                          <m:t>6</m:t>
                        </m:r>
                      </m:e>
                    </m:rad>
                    <m:sSup>
                      <m:sSupPr>
                        <m:ctrlPr>
                          <a:rPr lang="en-US" b="0" i="1" smtClean="0">
                            <a:latin typeface="Cambria Math" panose="02040503050406030204" pitchFamily="18" charset="0"/>
                          </a:rPr>
                        </m:ctrlPr>
                      </m:sSupPr>
                      <m:e>
                        <m:r>
                          <a:rPr lang="en-US" b="0" i="1" smtClean="0">
                            <a:latin typeface="Cambria Math"/>
                          </a:rPr>
                          <m:t>𝑥</m:t>
                        </m:r>
                      </m:e>
                      <m:sup>
                        <m:r>
                          <a:rPr lang="en-US" b="0" i="1" smtClean="0">
                            <a:latin typeface="Cambria Math"/>
                          </a:rPr>
                          <m:t>3</m:t>
                        </m:r>
                      </m:sup>
                    </m:sSup>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2</m:t>
                        </m:r>
                      </m:num>
                      <m:den>
                        <m:r>
                          <a:rPr lang="en-US" b="0" i="1" smtClean="0">
                            <a:latin typeface="Cambria Math"/>
                          </a:rPr>
                          <m:t>3</m:t>
                        </m:r>
                      </m:den>
                    </m:f>
                    <m:sSup>
                      <m:sSupPr>
                        <m:ctrlPr>
                          <a:rPr lang="en-US" b="0" i="1" smtClean="0">
                            <a:latin typeface="Cambria Math" panose="02040503050406030204" pitchFamily="18" charset="0"/>
                          </a:rPr>
                        </m:ctrlPr>
                      </m:sSupPr>
                      <m:e>
                        <m:r>
                          <a:rPr lang="en-US" b="0" i="1" smtClean="0">
                            <a:latin typeface="Cambria Math"/>
                          </a:rPr>
                          <m:t>𝑥</m:t>
                        </m:r>
                      </m:e>
                      <m:sup>
                        <m:r>
                          <a:rPr lang="en-US" b="0" i="1" smtClean="0">
                            <a:latin typeface="Cambria Math"/>
                          </a:rPr>
                          <m:t>7</m:t>
                        </m:r>
                      </m:sup>
                    </m:sSup>
                  </m:oMath>
                </a14:m>
                <a:endParaRPr lang="en-US" dirty="0" smtClean="0"/>
              </a:p>
              <a:p>
                <a14:m>
                  <m:oMath xmlns:m="http://schemas.openxmlformats.org/officeDocument/2006/math">
                    <m:r>
                      <a:rPr lang="en-US" b="0" i="1" smtClean="0">
                        <a:latin typeface="Cambria Math"/>
                      </a:rPr>
                      <m:t>𝑚</m:t>
                    </m:r>
                    <m:d>
                      <m:dPr>
                        <m:ctrlPr>
                          <a:rPr lang="en-US" b="0" i="1" smtClean="0">
                            <a:latin typeface="Cambria Math" panose="02040503050406030204" pitchFamily="18" charset="0"/>
                          </a:rPr>
                        </m:ctrlPr>
                      </m:dPr>
                      <m:e>
                        <m:r>
                          <a:rPr lang="en-US" b="0" i="1" smtClean="0">
                            <a:latin typeface="Cambria Math"/>
                          </a:rPr>
                          <m:t>𝑥</m:t>
                        </m:r>
                      </m:e>
                    </m:d>
                    <m:r>
                      <a:rPr lang="en-US" b="0" i="1" smtClean="0">
                        <a:latin typeface="Cambria Math"/>
                      </a:rPr>
                      <m:t>=</m:t>
                    </m:r>
                    <m:rad>
                      <m:radPr>
                        <m:degHide m:val="on"/>
                        <m:ctrlPr>
                          <a:rPr lang="en-US" b="0" i="1" smtClean="0">
                            <a:latin typeface="Cambria Math" panose="02040503050406030204" pitchFamily="18" charset="0"/>
                          </a:rPr>
                        </m:ctrlPr>
                      </m:radPr>
                      <m:deg/>
                      <m:e>
                        <m:r>
                          <a:rPr lang="en-US" b="0" i="1" smtClean="0">
                            <a:latin typeface="Cambria Math"/>
                          </a:rPr>
                          <m:t>6</m:t>
                        </m:r>
                        <m:r>
                          <a:rPr lang="en-US" b="0" i="1" smtClean="0">
                            <a:latin typeface="Cambria Math"/>
                          </a:rPr>
                          <m:t>𝑥</m:t>
                        </m:r>
                      </m:e>
                    </m:rad>
                    <m:r>
                      <a:rPr lang="en-US" b="0" i="1" smtClean="0">
                        <a:latin typeface="Cambria Math"/>
                      </a:rPr>
                      <m:t>+5</m:t>
                    </m:r>
                    <m:r>
                      <a:rPr lang="en-US" b="0" i="1" smtClean="0">
                        <a:latin typeface="Cambria Math"/>
                      </a:rPr>
                      <m:t>𝑥</m:t>
                    </m:r>
                  </m:oMath>
                </a14:m>
                <a:endParaRPr lang="en-US" b="0" dirty="0" smtClean="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630" t="-1752"/>
                </a:stretch>
              </a:blipFill>
            </p:spPr>
            <p:txBody>
              <a:bodyPr/>
              <a:lstStyle/>
              <a:p>
                <a:r>
                  <a:rPr lang="en-US">
                    <a:noFill/>
                  </a:rPr>
                  <a:t> </a:t>
                </a:r>
              </a:p>
            </p:txBody>
          </p:sp>
        </mc:Fallback>
      </mc:AlternateContent>
    </p:spTree>
    <p:extLst>
      <p:ext uri="{BB962C8B-B14F-4D97-AF65-F5344CB8AC3E}">
        <p14:creationId xmlns:p14="http://schemas.microsoft.com/office/powerpoint/2010/main" val="26684761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forms of polynomial functions</a:t>
            </a:r>
            <a:endParaRPr lang="en-US" dirty="0"/>
          </a:p>
        </p:txBody>
      </p:sp>
      <p:sp>
        <p:nvSpPr>
          <p:cNvPr id="3" name="Content Placeholder 2"/>
          <p:cNvSpPr>
            <a:spLocks noGrp="1"/>
          </p:cNvSpPr>
          <p:nvPr>
            <p:ph idx="1"/>
          </p:nvPr>
        </p:nvSpPr>
        <p:spPr/>
        <p:txBody>
          <a:bodyPr/>
          <a:lstStyle/>
          <a:p>
            <a:r>
              <a:rPr lang="en-US" dirty="0" smtClean="0"/>
              <a:t>Multiplying, adding, or subtracting polynomials always results in a polynomial</a:t>
            </a:r>
          </a:p>
          <a:p>
            <a:r>
              <a:rPr lang="en-US" dirty="0" smtClean="0"/>
              <a:t>Therefore polynomial functions may appear factored or as sums</a:t>
            </a:r>
          </a:p>
          <a:p>
            <a:r>
              <a:rPr lang="en-US" dirty="0" smtClean="0"/>
              <a:t>g(x) = (x – 9)</a:t>
            </a:r>
            <a:r>
              <a:rPr lang="en-US" baseline="30000" dirty="0" smtClean="0"/>
              <a:t>3</a:t>
            </a:r>
            <a:r>
              <a:rPr lang="en-US" dirty="0" smtClean="0"/>
              <a:t>(x + 2)</a:t>
            </a:r>
            <a:r>
              <a:rPr lang="en-US" baseline="30000" dirty="0" smtClean="0"/>
              <a:t>2</a:t>
            </a:r>
          </a:p>
          <a:p>
            <a:endParaRPr lang="en-US" baseline="30000" dirty="0"/>
          </a:p>
          <a:p>
            <a:r>
              <a:rPr lang="en-US" dirty="0"/>
              <a:t>m</a:t>
            </a:r>
            <a:r>
              <a:rPr lang="en-US" dirty="0" smtClean="0"/>
              <a:t>(x) = (3x +  5)</a:t>
            </a:r>
            <a:r>
              <a:rPr lang="en-US" baseline="30000" dirty="0" smtClean="0"/>
              <a:t>4</a:t>
            </a:r>
            <a:r>
              <a:rPr lang="en-US" dirty="0" smtClean="0"/>
              <a:t> – (2x</a:t>
            </a:r>
            <a:r>
              <a:rPr lang="en-US" baseline="30000" dirty="0" smtClean="0"/>
              <a:t>2</a:t>
            </a:r>
            <a:r>
              <a:rPr lang="en-US" dirty="0" smtClean="0"/>
              <a:t> + 3)</a:t>
            </a:r>
            <a:r>
              <a:rPr lang="en-US" baseline="30000" dirty="0" smtClean="0"/>
              <a:t>3</a:t>
            </a:r>
          </a:p>
          <a:p>
            <a:endParaRPr lang="en-US" dirty="0"/>
          </a:p>
        </p:txBody>
      </p:sp>
    </p:spTree>
    <p:extLst>
      <p:ext uri="{BB962C8B-B14F-4D97-AF65-F5344CB8AC3E}">
        <p14:creationId xmlns:p14="http://schemas.microsoft.com/office/powerpoint/2010/main" val="40549288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Degree of a polynomial/leading </a:t>
            </a:r>
            <a:r>
              <a:rPr lang="en-US" dirty="0" err="1" smtClean="0"/>
              <a:t>coeffiecient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When the polynomial is simplified and written in descending order the degree of the polynomial is the degree of the leading term (in one variable polynomials this is simply the exponent of the leading term) </a:t>
            </a:r>
          </a:p>
          <a:p>
            <a:r>
              <a:rPr lang="en-US" dirty="0" smtClean="0"/>
              <a:t>Ex:  g(x) =  3x</a:t>
            </a:r>
            <a:r>
              <a:rPr lang="en-US" baseline="30000" dirty="0" smtClean="0"/>
              <a:t>5</a:t>
            </a:r>
            <a:r>
              <a:rPr lang="en-US" dirty="0" smtClean="0"/>
              <a:t> – 2x</a:t>
            </a:r>
            <a:r>
              <a:rPr lang="en-US" baseline="30000" dirty="0" smtClean="0"/>
              <a:t>3</a:t>
            </a:r>
            <a:r>
              <a:rPr lang="en-US" dirty="0" smtClean="0"/>
              <a:t> + 18x</a:t>
            </a:r>
            <a:r>
              <a:rPr lang="en-US" baseline="30000" dirty="0" smtClean="0"/>
              <a:t>2</a:t>
            </a:r>
            <a:r>
              <a:rPr lang="en-US" dirty="0" smtClean="0"/>
              <a:t> + 10</a:t>
            </a:r>
          </a:p>
          <a:p>
            <a:r>
              <a:rPr lang="en-US" dirty="0" smtClean="0"/>
              <a:t>It is neither necessary nor desirable to simplify a factored polynomial in order to determine its degree</a:t>
            </a:r>
          </a:p>
          <a:p>
            <a:r>
              <a:rPr lang="en-US" dirty="0"/>
              <a:t> </a:t>
            </a:r>
            <a:r>
              <a:rPr lang="en-US" dirty="0" smtClean="0"/>
              <a:t>f(x) = (x – 2)</a:t>
            </a:r>
            <a:r>
              <a:rPr lang="en-US" baseline="30000" dirty="0" smtClean="0"/>
              <a:t>2</a:t>
            </a:r>
            <a:r>
              <a:rPr lang="en-US" dirty="0" smtClean="0"/>
              <a:t>(x – 5)</a:t>
            </a:r>
            <a:r>
              <a:rPr lang="en-US" baseline="30000" dirty="0" smtClean="0"/>
              <a:t>3</a:t>
            </a:r>
            <a:r>
              <a:rPr lang="en-US" dirty="0" smtClean="0"/>
              <a:t>(x + 2)</a:t>
            </a:r>
          </a:p>
          <a:p>
            <a:r>
              <a:rPr lang="en-US" dirty="0" smtClean="0"/>
              <a:t>k(x) = (4x</a:t>
            </a:r>
            <a:r>
              <a:rPr lang="en-US" baseline="30000" dirty="0" smtClean="0"/>
              <a:t>2</a:t>
            </a:r>
            <a:r>
              <a:rPr lang="en-US" dirty="0" smtClean="0"/>
              <a:t> – 7)</a:t>
            </a:r>
            <a:r>
              <a:rPr lang="en-US" baseline="30000" dirty="0" smtClean="0"/>
              <a:t>2</a:t>
            </a:r>
            <a:r>
              <a:rPr lang="en-US" dirty="0" smtClean="0"/>
              <a:t> (x</a:t>
            </a:r>
            <a:r>
              <a:rPr lang="en-US" baseline="30000" dirty="0" smtClean="0"/>
              <a:t>3</a:t>
            </a:r>
            <a:r>
              <a:rPr lang="en-US" dirty="0" smtClean="0"/>
              <a:t> + 6)</a:t>
            </a:r>
          </a:p>
          <a:p>
            <a:r>
              <a:rPr lang="en-US" dirty="0" smtClean="0"/>
              <a:t>m(x</a:t>
            </a:r>
            <a:r>
              <a:rPr lang="en-US" dirty="0"/>
              <a:t>) = (3x +  5)</a:t>
            </a:r>
            <a:r>
              <a:rPr lang="en-US" baseline="30000" dirty="0"/>
              <a:t>4</a:t>
            </a:r>
            <a:r>
              <a:rPr lang="en-US" dirty="0"/>
              <a:t> – (2x</a:t>
            </a:r>
            <a:r>
              <a:rPr lang="en-US" baseline="30000" dirty="0"/>
              <a:t>2</a:t>
            </a:r>
            <a:r>
              <a:rPr lang="en-US" dirty="0"/>
              <a:t> + 3)</a:t>
            </a:r>
            <a:r>
              <a:rPr lang="en-US" baseline="30000" dirty="0"/>
              <a:t>3</a:t>
            </a:r>
            <a:endParaRPr lang="en-US" dirty="0"/>
          </a:p>
        </p:txBody>
      </p:sp>
    </p:spTree>
    <p:extLst>
      <p:ext uri="{BB962C8B-B14F-4D97-AF65-F5344CB8AC3E}">
        <p14:creationId xmlns:p14="http://schemas.microsoft.com/office/powerpoint/2010/main" val="19237439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Analyzing polynomial functions- what the equation (or the graph) tells us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Domain</a:t>
            </a:r>
          </a:p>
          <a:p>
            <a:r>
              <a:rPr lang="en-US" dirty="0" smtClean="0"/>
              <a:t>Range</a:t>
            </a:r>
          </a:p>
          <a:p>
            <a:pPr marL="0" indent="0">
              <a:buNone/>
            </a:pPr>
            <a:r>
              <a:rPr lang="en-US" dirty="0" smtClean="0"/>
              <a:t>        Maximums, minimums - </a:t>
            </a:r>
          </a:p>
          <a:p>
            <a:pPr marL="0" indent="0">
              <a:buNone/>
            </a:pPr>
            <a:r>
              <a:rPr lang="en-US" dirty="0" smtClean="0"/>
              <a:t>        end behavior </a:t>
            </a:r>
          </a:p>
          <a:p>
            <a:r>
              <a:rPr lang="en-US" dirty="0" smtClean="0"/>
              <a:t>y- intercept</a:t>
            </a:r>
          </a:p>
          <a:p>
            <a:r>
              <a:rPr lang="en-US" dirty="0" smtClean="0"/>
              <a:t>x – intercept</a:t>
            </a:r>
          </a:p>
          <a:p>
            <a:r>
              <a:rPr lang="en-US" dirty="0" smtClean="0"/>
              <a:t>Turning points – local/relative maximums and minimums</a:t>
            </a:r>
          </a:p>
          <a:p>
            <a:r>
              <a:rPr lang="en-US" dirty="0" smtClean="0"/>
              <a:t>General shape – end behavior (limits)</a:t>
            </a:r>
          </a:p>
          <a:p>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14001565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Domain</a:t>
            </a:r>
            <a:endParaRPr lang="en-US" dirty="0"/>
          </a:p>
        </p:txBody>
      </p:sp>
      <p:sp>
        <p:nvSpPr>
          <p:cNvPr id="3" name="Content Placeholder 2"/>
          <p:cNvSpPr>
            <a:spLocks noGrp="1"/>
          </p:cNvSpPr>
          <p:nvPr>
            <p:ph idx="1"/>
          </p:nvPr>
        </p:nvSpPr>
        <p:spPr/>
        <p:txBody>
          <a:bodyPr/>
          <a:lstStyle/>
          <a:p>
            <a:r>
              <a:rPr lang="en-US" dirty="0" smtClean="0"/>
              <a:t>There are no restrictions on power functions, multiplication, addition or subtraction  so there are NO restrictions on polynomial functions</a:t>
            </a:r>
          </a:p>
          <a:p>
            <a:r>
              <a:rPr lang="en-US" dirty="0" smtClean="0"/>
              <a:t>Conclusion -  domain for ALL polynomial functions is   -   all real numbers</a:t>
            </a:r>
            <a:endParaRPr lang="en-US" dirty="0"/>
          </a:p>
        </p:txBody>
      </p:sp>
    </p:spTree>
    <p:extLst>
      <p:ext uri="{BB962C8B-B14F-4D97-AF65-F5344CB8AC3E}">
        <p14:creationId xmlns:p14="http://schemas.microsoft.com/office/powerpoint/2010/main" val="8310019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Range/ max -min</a:t>
            </a:r>
            <a:endParaRPr lang="en-US" dirty="0"/>
          </a:p>
        </p:txBody>
      </p:sp>
      <p:sp>
        <p:nvSpPr>
          <p:cNvPr id="6" name="Content Placeholder 5"/>
          <p:cNvSpPr>
            <a:spLocks noGrp="1"/>
          </p:cNvSpPr>
          <p:nvPr>
            <p:ph idx="1"/>
          </p:nvPr>
        </p:nvSpPr>
        <p:spPr/>
        <p:txBody>
          <a:bodyPr>
            <a:normAutofit/>
          </a:bodyPr>
          <a:lstStyle/>
          <a:p>
            <a:r>
              <a:rPr lang="en-US" dirty="0" smtClean="0"/>
              <a:t>Since the domain is unrestricted the question of range translates into “Is there a maximum or minimum value?”</a:t>
            </a:r>
          </a:p>
          <a:p>
            <a:r>
              <a:rPr lang="en-US" dirty="0" smtClean="0"/>
              <a:t>With power functions – even powers attain a maximum or minimum while odd powers do not</a:t>
            </a:r>
          </a:p>
          <a:p>
            <a:r>
              <a:rPr lang="en-US" dirty="0" smtClean="0"/>
              <a:t>What happens when we add/subtract even and odd power? </a:t>
            </a:r>
            <a:endParaRPr lang="en-US" dirty="0"/>
          </a:p>
        </p:txBody>
      </p:sp>
    </p:spTree>
    <p:extLst>
      <p:ext uri="{BB962C8B-B14F-4D97-AF65-F5344CB8AC3E}">
        <p14:creationId xmlns:p14="http://schemas.microsoft.com/office/powerpoint/2010/main" val="37887485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Range is determined by degree of function</a:t>
            </a:r>
          </a:p>
          <a:p>
            <a:r>
              <a:rPr lang="en-US" dirty="0"/>
              <a:t> </a:t>
            </a:r>
            <a:r>
              <a:rPr lang="en-US" dirty="0" smtClean="0"/>
              <a:t>even degree has a restricted range.  It may not be easy to find but it is known to exist   -  if leading coefficient &gt; 0 (</a:t>
            </a:r>
            <a:r>
              <a:rPr lang="en-US" dirty="0" err="1" smtClean="0"/>
              <a:t>pos</a:t>
            </a:r>
            <a:r>
              <a:rPr lang="en-US" dirty="0" smtClean="0"/>
              <a:t>)the range has a minimum – If the leading </a:t>
            </a:r>
            <a:r>
              <a:rPr lang="en-US" dirty="0"/>
              <a:t>coefficient &lt; 0 (</a:t>
            </a:r>
            <a:r>
              <a:rPr lang="en-US" dirty="0" err="1"/>
              <a:t>neg</a:t>
            </a:r>
            <a:r>
              <a:rPr lang="en-US" dirty="0"/>
              <a:t>)  </a:t>
            </a:r>
            <a:r>
              <a:rPr lang="en-US" dirty="0" smtClean="0"/>
              <a:t>it flips </a:t>
            </a:r>
            <a:r>
              <a:rPr lang="en-US" dirty="0"/>
              <a:t>the </a:t>
            </a:r>
            <a:r>
              <a:rPr lang="en-US" dirty="0" smtClean="0"/>
              <a:t>polynomial and the range has a maximum</a:t>
            </a:r>
            <a:endParaRPr lang="en-US" dirty="0"/>
          </a:p>
          <a:p>
            <a:endParaRPr lang="en-US" dirty="0" smtClean="0"/>
          </a:p>
          <a:p>
            <a:r>
              <a:rPr lang="en-US" dirty="0" smtClean="0"/>
              <a:t>Odd degree functions have a range of all real numbers – the function goes </a:t>
            </a:r>
          </a:p>
          <a:p>
            <a:pPr marL="0" indent="0">
              <a:buNone/>
            </a:pPr>
            <a:r>
              <a:rPr lang="en-US" dirty="0" smtClean="0"/>
              <a:t>      neg. infinity on the left to positive infinity on </a:t>
            </a:r>
            <a:r>
              <a:rPr lang="en-US" dirty="0"/>
              <a:t>the </a:t>
            </a:r>
            <a:r>
              <a:rPr lang="en-US" dirty="0" smtClean="0"/>
              <a:t>right. </a:t>
            </a:r>
            <a:r>
              <a:rPr lang="en-US" dirty="0"/>
              <a:t> </a:t>
            </a:r>
            <a:r>
              <a:rPr lang="en-US" dirty="0" smtClean="0"/>
              <a:t>Essentially an </a:t>
            </a:r>
          </a:p>
          <a:p>
            <a:pPr marL="0" indent="0">
              <a:buNone/>
            </a:pPr>
            <a:r>
              <a:rPr lang="en-US" dirty="0" smtClean="0"/>
              <a:t>      increasing function</a:t>
            </a:r>
          </a:p>
          <a:p>
            <a:pPr marL="0" indent="0">
              <a:buNone/>
            </a:pPr>
            <a:r>
              <a:rPr lang="en-US" dirty="0"/>
              <a:t> </a:t>
            </a:r>
            <a:r>
              <a:rPr lang="en-US" dirty="0" smtClean="0"/>
              <a:t>     </a:t>
            </a:r>
            <a:r>
              <a:rPr lang="en-US" dirty="0"/>
              <a:t>Leading coefficient &lt; 0 (</a:t>
            </a:r>
            <a:r>
              <a:rPr lang="en-US" dirty="0" err="1"/>
              <a:t>neg</a:t>
            </a:r>
            <a:r>
              <a:rPr lang="en-US" dirty="0"/>
              <a:t>)  flips the </a:t>
            </a:r>
            <a:r>
              <a:rPr lang="en-US" dirty="0" smtClean="0"/>
              <a:t>polynomial making it go from  </a:t>
            </a:r>
          </a:p>
          <a:p>
            <a:pPr marL="0" indent="0">
              <a:buNone/>
            </a:pPr>
            <a:r>
              <a:rPr lang="en-US" dirty="0"/>
              <a:t> </a:t>
            </a:r>
            <a:r>
              <a:rPr lang="en-US" dirty="0" smtClean="0"/>
              <a:t>     positive infinity on the left to </a:t>
            </a:r>
            <a:r>
              <a:rPr lang="en-US" dirty="0" err="1" smtClean="0"/>
              <a:t>neg</a:t>
            </a:r>
            <a:r>
              <a:rPr lang="en-US" dirty="0" smtClean="0"/>
              <a:t> infinity on the right – essentially a  </a:t>
            </a:r>
          </a:p>
          <a:p>
            <a:pPr marL="0" indent="0">
              <a:buNone/>
            </a:pPr>
            <a:r>
              <a:rPr lang="en-US" dirty="0"/>
              <a:t> </a:t>
            </a:r>
            <a:r>
              <a:rPr lang="en-US" dirty="0" smtClean="0"/>
              <a:t>     decreasing function.</a:t>
            </a:r>
            <a:endParaRPr lang="en-US" dirty="0"/>
          </a:p>
          <a:p>
            <a:pPr marL="0" indent="0">
              <a:buNone/>
            </a:pPr>
            <a:endParaRPr lang="en-US" dirty="0"/>
          </a:p>
          <a:p>
            <a:r>
              <a:rPr lang="en-US" dirty="0" smtClean="0"/>
              <a:t>The above statements are sometimes referred to as “End behavior”. This behavior is determined by degree and by the leading coefficient </a:t>
            </a:r>
            <a:endParaRPr lang="en-US" dirty="0"/>
          </a:p>
        </p:txBody>
      </p:sp>
    </p:spTree>
    <p:extLst>
      <p:ext uri="{BB962C8B-B14F-4D97-AF65-F5344CB8AC3E}">
        <p14:creationId xmlns:p14="http://schemas.microsoft.com/office/powerpoint/2010/main" val="29174842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Determine degree for the following polynomials – what does this tell you about the graph?</a:t>
            </a:r>
          </a:p>
          <a:p>
            <a:r>
              <a:rPr lang="en-US" dirty="0"/>
              <a:t>  f(x)  =  2x</a:t>
            </a:r>
            <a:r>
              <a:rPr lang="en-US" baseline="30000" dirty="0"/>
              <a:t>5</a:t>
            </a:r>
            <a:r>
              <a:rPr lang="en-US" dirty="0"/>
              <a:t> – 7x</a:t>
            </a:r>
            <a:r>
              <a:rPr lang="en-US" baseline="30000" dirty="0"/>
              <a:t>4</a:t>
            </a:r>
            <a:r>
              <a:rPr lang="en-US" dirty="0"/>
              <a:t> + 3x</a:t>
            </a:r>
            <a:r>
              <a:rPr lang="en-US" baseline="30000" dirty="0"/>
              <a:t>2</a:t>
            </a:r>
            <a:r>
              <a:rPr lang="en-US" dirty="0"/>
              <a:t> – 9</a:t>
            </a:r>
          </a:p>
          <a:p>
            <a:r>
              <a:rPr lang="en-US" dirty="0" smtClean="0"/>
              <a:t> </a:t>
            </a:r>
            <a:r>
              <a:rPr lang="en-US" dirty="0"/>
              <a:t>g(x) = (x + 2)(x – 5)( x + 3)</a:t>
            </a:r>
            <a:r>
              <a:rPr lang="en-US" baseline="30000" dirty="0"/>
              <a:t>2</a:t>
            </a:r>
          </a:p>
          <a:p>
            <a:r>
              <a:rPr lang="en-US" dirty="0" smtClean="0"/>
              <a:t> </a:t>
            </a:r>
            <a:r>
              <a:rPr lang="en-US" dirty="0"/>
              <a:t>k(x) = (x + 2)</a:t>
            </a:r>
            <a:r>
              <a:rPr lang="en-US" baseline="30000" dirty="0"/>
              <a:t>3</a:t>
            </a:r>
            <a:r>
              <a:rPr lang="en-US" dirty="0"/>
              <a:t> – (x + 3)</a:t>
            </a:r>
            <a:r>
              <a:rPr lang="en-US" baseline="30000" dirty="0"/>
              <a:t>2</a:t>
            </a:r>
            <a:r>
              <a:rPr lang="en-US" dirty="0"/>
              <a:t> + 5x </a:t>
            </a:r>
            <a:r>
              <a:rPr lang="en-US" dirty="0" smtClean="0"/>
              <a:t>– 7</a:t>
            </a:r>
          </a:p>
          <a:p>
            <a:r>
              <a:rPr lang="en-US" dirty="0" smtClean="0"/>
              <a:t>m(x) = (x – 2)(3 – x) (2x – 5)</a:t>
            </a:r>
            <a:r>
              <a:rPr lang="en-US" baseline="30000" dirty="0" smtClean="0"/>
              <a:t>2</a:t>
            </a:r>
          </a:p>
          <a:p>
            <a:r>
              <a:rPr lang="en-US" dirty="0" smtClean="0"/>
              <a:t>z(x) = -3x</a:t>
            </a:r>
            <a:r>
              <a:rPr lang="en-US" baseline="30000" dirty="0" smtClean="0"/>
              <a:t>7</a:t>
            </a:r>
            <a:r>
              <a:rPr lang="en-US" dirty="0" smtClean="0"/>
              <a:t> – 4x</a:t>
            </a:r>
            <a:r>
              <a:rPr lang="en-US" baseline="30000" dirty="0" smtClean="0"/>
              <a:t>5</a:t>
            </a:r>
            <a:r>
              <a:rPr lang="en-US" dirty="0" smtClean="0"/>
              <a:t> + 2x</a:t>
            </a:r>
            <a:r>
              <a:rPr lang="en-US" baseline="30000" dirty="0" smtClean="0"/>
              <a:t>3</a:t>
            </a:r>
          </a:p>
          <a:p>
            <a:r>
              <a:rPr lang="en-US" dirty="0" smtClean="0"/>
              <a:t>Determining max/min cannot be done with algebra except by trial and error (making a table) this is not a desirable method and Calculus offers a way to find max and min points</a:t>
            </a:r>
          </a:p>
          <a:p>
            <a:r>
              <a:rPr lang="en-US" dirty="0"/>
              <a:t> </a:t>
            </a:r>
            <a:r>
              <a:rPr lang="en-US" dirty="0" smtClean="0"/>
              <a:t>    </a:t>
            </a:r>
            <a:endParaRPr lang="en-US" dirty="0"/>
          </a:p>
        </p:txBody>
      </p:sp>
    </p:spTree>
    <p:extLst>
      <p:ext uri="{BB962C8B-B14F-4D97-AF65-F5344CB8AC3E}">
        <p14:creationId xmlns:p14="http://schemas.microsoft.com/office/powerpoint/2010/main" val="34877874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Determine degree for the following polynomials – what does this tell you about the graph?</a:t>
            </a:r>
          </a:p>
          <a:p>
            <a:r>
              <a:rPr lang="en-US" dirty="0"/>
              <a:t>  f(x)  =  2x</a:t>
            </a:r>
            <a:r>
              <a:rPr lang="en-US" baseline="30000" dirty="0"/>
              <a:t>5</a:t>
            </a:r>
            <a:r>
              <a:rPr lang="en-US" dirty="0"/>
              <a:t> – 7x</a:t>
            </a:r>
            <a:r>
              <a:rPr lang="en-US" baseline="30000" dirty="0"/>
              <a:t>4</a:t>
            </a:r>
            <a:r>
              <a:rPr lang="en-US" dirty="0"/>
              <a:t> + 3x</a:t>
            </a:r>
            <a:r>
              <a:rPr lang="en-US" baseline="30000" dirty="0"/>
              <a:t>2</a:t>
            </a:r>
            <a:r>
              <a:rPr lang="en-US" dirty="0"/>
              <a:t> – 9</a:t>
            </a:r>
          </a:p>
          <a:p>
            <a:r>
              <a:rPr lang="en-US" dirty="0" smtClean="0"/>
              <a:t> </a:t>
            </a:r>
            <a:r>
              <a:rPr lang="en-US" dirty="0"/>
              <a:t>g(x) = (x + 2)(x – 5)( x + 3)</a:t>
            </a:r>
            <a:r>
              <a:rPr lang="en-US" baseline="30000" dirty="0"/>
              <a:t>2</a:t>
            </a:r>
          </a:p>
          <a:p>
            <a:r>
              <a:rPr lang="en-US" dirty="0" smtClean="0"/>
              <a:t> </a:t>
            </a:r>
            <a:r>
              <a:rPr lang="en-US" dirty="0"/>
              <a:t>k(x) = (x + 2)</a:t>
            </a:r>
            <a:r>
              <a:rPr lang="en-US" baseline="30000" dirty="0"/>
              <a:t>3</a:t>
            </a:r>
            <a:r>
              <a:rPr lang="en-US" dirty="0"/>
              <a:t> – (x + 3)</a:t>
            </a:r>
            <a:r>
              <a:rPr lang="en-US" baseline="30000" dirty="0"/>
              <a:t>2</a:t>
            </a:r>
            <a:r>
              <a:rPr lang="en-US" dirty="0"/>
              <a:t> + 5x </a:t>
            </a:r>
            <a:r>
              <a:rPr lang="en-US" dirty="0" smtClean="0"/>
              <a:t>– 7</a:t>
            </a:r>
          </a:p>
          <a:p>
            <a:r>
              <a:rPr lang="en-US" dirty="0" smtClean="0"/>
              <a:t>m(x) = (x – 2)(3 – x) (2x – 5)</a:t>
            </a:r>
            <a:r>
              <a:rPr lang="en-US" baseline="30000" dirty="0" smtClean="0"/>
              <a:t>2</a:t>
            </a:r>
          </a:p>
          <a:p>
            <a:r>
              <a:rPr lang="en-US" dirty="0" smtClean="0"/>
              <a:t>z(x) = -3x</a:t>
            </a:r>
            <a:r>
              <a:rPr lang="en-US" baseline="30000" dirty="0" smtClean="0"/>
              <a:t>7</a:t>
            </a:r>
            <a:r>
              <a:rPr lang="en-US" dirty="0" smtClean="0"/>
              <a:t> – 4x</a:t>
            </a:r>
            <a:r>
              <a:rPr lang="en-US" baseline="30000" dirty="0" smtClean="0"/>
              <a:t>5</a:t>
            </a:r>
            <a:r>
              <a:rPr lang="en-US" dirty="0" smtClean="0"/>
              <a:t> + 2x</a:t>
            </a:r>
            <a:r>
              <a:rPr lang="en-US" baseline="30000" dirty="0" smtClean="0"/>
              <a:t>3</a:t>
            </a:r>
          </a:p>
          <a:p>
            <a:r>
              <a:rPr lang="en-US" dirty="0" smtClean="0"/>
              <a:t>Determining max/min cannot be done with algebra except by trial and error (making a table) this is not a desirable method and Calculus offers a way to find max and min points</a:t>
            </a:r>
          </a:p>
          <a:p>
            <a:r>
              <a:rPr lang="en-US" dirty="0"/>
              <a:t> </a:t>
            </a:r>
            <a:r>
              <a:rPr lang="en-US" dirty="0" smtClean="0"/>
              <a:t>    </a:t>
            </a:r>
            <a:endParaRPr lang="en-US" dirty="0"/>
          </a:p>
        </p:txBody>
      </p:sp>
    </p:spTree>
    <p:extLst>
      <p:ext uri="{BB962C8B-B14F-4D97-AF65-F5344CB8AC3E}">
        <p14:creationId xmlns:p14="http://schemas.microsoft.com/office/powerpoint/2010/main" val="3487787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Unit </a:t>
            </a:r>
            <a:r>
              <a:rPr lang="en-US" smtClean="0"/>
              <a:t>4</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869845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a graphing calculator to estimate  local max/min</a:t>
            </a:r>
            <a:endParaRPr lang="en-US" dirty="0"/>
          </a:p>
        </p:txBody>
      </p:sp>
      <p:sp>
        <p:nvSpPr>
          <p:cNvPr id="3" name="Content Placeholder 2"/>
          <p:cNvSpPr>
            <a:spLocks noGrp="1"/>
          </p:cNvSpPr>
          <p:nvPr>
            <p:ph idx="1"/>
          </p:nvPr>
        </p:nvSpPr>
        <p:spPr/>
        <p:txBody>
          <a:bodyPr/>
          <a:lstStyle/>
          <a:p>
            <a:r>
              <a:rPr lang="en-US" dirty="0" smtClean="0"/>
              <a:t>Ex-   9.1x</a:t>
            </a:r>
            <a:r>
              <a:rPr lang="en-US" baseline="30000" dirty="0" smtClean="0"/>
              <a:t>4</a:t>
            </a:r>
            <a:r>
              <a:rPr lang="en-US" dirty="0" smtClean="0"/>
              <a:t> -71.3x</a:t>
            </a:r>
            <a:r>
              <a:rPr lang="en-US" baseline="30000" dirty="0" smtClean="0"/>
              <a:t>3</a:t>
            </a:r>
            <a:r>
              <a:rPr lang="en-US" dirty="0" smtClean="0"/>
              <a:t>+170.09x</a:t>
            </a:r>
            <a:r>
              <a:rPr lang="en-US" baseline="30000" dirty="0" smtClean="0"/>
              <a:t>2</a:t>
            </a:r>
            <a:r>
              <a:rPr lang="en-US" dirty="0" smtClean="0"/>
              <a:t>-108.2x+45</a:t>
            </a:r>
          </a:p>
          <a:p>
            <a:endParaRPr lang="en-US" dirty="0"/>
          </a:p>
          <a:p>
            <a:endParaRPr lang="en-US" dirty="0" smtClean="0"/>
          </a:p>
          <a:p>
            <a:r>
              <a:rPr lang="en-US" dirty="0" smtClean="0"/>
              <a:t>Ex:   (x – 3)(x – 6)(x + 4)</a:t>
            </a:r>
          </a:p>
          <a:p>
            <a:pPr marL="0" indent="0">
              <a:buNone/>
            </a:pPr>
            <a:r>
              <a:rPr lang="en-US" dirty="0"/>
              <a:t> </a:t>
            </a:r>
            <a:r>
              <a:rPr lang="en-US" dirty="0" smtClean="0"/>
              <a:t>             [-8,8,1] x[-300,200,50]</a:t>
            </a:r>
            <a:endParaRPr lang="en-US" dirty="0"/>
          </a:p>
        </p:txBody>
      </p:sp>
    </p:spTree>
    <p:extLst>
      <p:ext uri="{BB962C8B-B14F-4D97-AF65-F5344CB8AC3E}">
        <p14:creationId xmlns:p14="http://schemas.microsoft.com/office/powerpoint/2010/main" val="29426360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Y- intercepts</a:t>
            </a:r>
            <a:endParaRPr lang="en-US" dirty="0"/>
          </a:p>
        </p:txBody>
      </p:sp>
      <p:sp>
        <p:nvSpPr>
          <p:cNvPr id="3" name="Content Placeholder 2"/>
          <p:cNvSpPr>
            <a:spLocks noGrp="1"/>
          </p:cNvSpPr>
          <p:nvPr>
            <p:ph idx="1"/>
          </p:nvPr>
        </p:nvSpPr>
        <p:spPr/>
        <p:txBody>
          <a:bodyPr/>
          <a:lstStyle/>
          <a:p>
            <a:r>
              <a:rPr lang="en-US" dirty="0" smtClean="0"/>
              <a:t>f(0) = y    determines the y – intercept</a:t>
            </a:r>
          </a:p>
          <a:p>
            <a:r>
              <a:rPr lang="en-US" dirty="0" smtClean="0"/>
              <a:t>Ex:      f(x)  =  2x</a:t>
            </a:r>
            <a:r>
              <a:rPr lang="en-US" baseline="30000" dirty="0" smtClean="0"/>
              <a:t>5</a:t>
            </a:r>
            <a:r>
              <a:rPr lang="en-US" dirty="0" smtClean="0"/>
              <a:t> – 7x</a:t>
            </a:r>
            <a:r>
              <a:rPr lang="en-US" baseline="30000" dirty="0" smtClean="0"/>
              <a:t>4</a:t>
            </a:r>
            <a:r>
              <a:rPr lang="en-US" dirty="0" smtClean="0"/>
              <a:t> + 3x</a:t>
            </a:r>
            <a:r>
              <a:rPr lang="en-US" baseline="30000" dirty="0" smtClean="0"/>
              <a:t>2</a:t>
            </a:r>
            <a:r>
              <a:rPr lang="en-US" dirty="0" smtClean="0"/>
              <a:t> – 9</a:t>
            </a:r>
          </a:p>
          <a:p>
            <a:r>
              <a:rPr lang="en-US" dirty="0" smtClean="0"/>
              <a:t>           g(x) = (x + 2)(x – 5)( x + 3)</a:t>
            </a:r>
            <a:r>
              <a:rPr lang="en-US" baseline="30000" dirty="0" smtClean="0"/>
              <a:t>2</a:t>
            </a:r>
          </a:p>
          <a:p>
            <a:r>
              <a:rPr lang="en-US" baseline="30000" dirty="0"/>
              <a:t> </a:t>
            </a:r>
            <a:r>
              <a:rPr lang="en-US" baseline="30000" dirty="0" smtClean="0"/>
              <a:t>  </a:t>
            </a:r>
            <a:r>
              <a:rPr lang="en-US" dirty="0" smtClean="0"/>
              <a:t>         k(x) = (x + 2)</a:t>
            </a:r>
            <a:r>
              <a:rPr lang="en-US" baseline="30000" dirty="0" smtClean="0"/>
              <a:t>3</a:t>
            </a:r>
            <a:r>
              <a:rPr lang="en-US" dirty="0" smtClean="0"/>
              <a:t> – (x + 3)</a:t>
            </a:r>
            <a:r>
              <a:rPr lang="en-US" baseline="30000" dirty="0" smtClean="0"/>
              <a:t>2</a:t>
            </a:r>
            <a:r>
              <a:rPr lang="en-US" dirty="0" smtClean="0"/>
              <a:t> + 5x - 7</a:t>
            </a:r>
            <a:endParaRPr lang="en-US" baseline="30000" dirty="0"/>
          </a:p>
          <a:p>
            <a:endParaRPr lang="en-US" dirty="0"/>
          </a:p>
        </p:txBody>
      </p:sp>
    </p:spTree>
    <p:extLst>
      <p:ext uri="{BB962C8B-B14F-4D97-AF65-F5344CB8AC3E}">
        <p14:creationId xmlns:p14="http://schemas.microsoft.com/office/powerpoint/2010/main" val="39686020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X- intercepts- what’s happening in the middle of the graph</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Given  f(x) = y  ,  Solving     f(x) = 0    determines the x-intercepts</a:t>
            </a:r>
          </a:p>
          <a:p>
            <a:r>
              <a:rPr lang="en-US" dirty="0" smtClean="0"/>
              <a:t>The solutions to this equation are often referred to as the zeroes of the function and by association the x – intercepts are also sometimes called the zeroes of the function       </a:t>
            </a:r>
          </a:p>
          <a:p>
            <a:r>
              <a:rPr lang="en-US" dirty="0" smtClean="0"/>
              <a:t>One method of solving a polynomial equation is by factoring</a:t>
            </a:r>
          </a:p>
          <a:p>
            <a:r>
              <a:rPr lang="en-US" dirty="0" smtClean="0"/>
              <a:t>         solutions    -    x - intercepts  </a:t>
            </a:r>
          </a:p>
          <a:p>
            <a:pPr marL="0" indent="0">
              <a:buNone/>
            </a:pPr>
            <a:r>
              <a:rPr lang="en-US" dirty="0"/>
              <a:t> </a:t>
            </a:r>
            <a:r>
              <a:rPr lang="en-US" dirty="0" smtClean="0"/>
              <a:t>                         factors</a:t>
            </a:r>
          </a:p>
          <a:p>
            <a:pPr marL="0" indent="0">
              <a:buNone/>
            </a:pPr>
            <a:r>
              <a:rPr lang="en-US" dirty="0" smtClean="0"/>
              <a:t> Conclusion:  given f(x) </a:t>
            </a:r>
          </a:p>
          <a:p>
            <a:pPr marL="0" indent="0">
              <a:buNone/>
            </a:pPr>
            <a:r>
              <a:rPr lang="en-US" dirty="0"/>
              <a:t> </a:t>
            </a:r>
            <a:r>
              <a:rPr lang="en-US" dirty="0" smtClean="0"/>
              <a:t>       x = a is a solution of f(x) = 0 if and only if (x –a) is a factor of f(x)  and if and only if  (a,0) is a point on the graph.</a:t>
            </a:r>
            <a:endParaRPr lang="en-US" dirty="0"/>
          </a:p>
        </p:txBody>
      </p:sp>
    </p:spTree>
    <p:extLst>
      <p:ext uri="{BB962C8B-B14F-4D97-AF65-F5344CB8AC3E}">
        <p14:creationId xmlns:p14="http://schemas.microsoft.com/office/powerpoint/2010/main" val="23558903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a:bodyPr>
          <a:lstStyle/>
          <a:p>
            <a:r>
              <a:rPr lang="en-US" dirty="0" smtClean="0"/>
              <a:t>Determine the degree of each polynomial and the x-intercepts of the graph and sketch the graph</a:t>
            </a:r>
          </a:p>
          <a:p>
            <a:r>
              <a:rPr lang="en-US" dirty="0" smtClean="0"/>
              <a:t>g(x) = (x – 2)(x + 4)(x – 9)(5x + 6)</a:t>
            </a:r>
          </a:p>
          <a:p>
            <a:pPr marL="0" indent="0">
              <a:buNone/>
            </a:pPr>
            <a:r>
              <a:rPr lang="en-US" dirty="0"/>
              <a:t> </a:t>
            </a:r>
            <a:r>
              <a:rPr lang="en-US" dirty="0" smtClean="0"/>
              <a:t>     </a:t>
            </a:r>
          </a:p>
          <a:p>
            <a:r>
              <a:rPr lang="en-US" dirty="0" smtClean="0"/>
              <a:t>k(x) = .1x(x + 5)(2x – 9)</a:t>
            </a:r>
          </a:p>
          <a:p>
            <a:endParaRPr lang="en-US" dirty="0" smtClean="0"/>
          </a:p>
        </p:txBody>
      </p:sp>
    </p:spTree>
    <p:extLst>
      <p:ext uri="{BB962C8B-B14F-4D97-AF65-F5344CB8AC3E}">
        <p14:creationId xmlns:p14="http://schemas.microsoft.com/office/powerpoint/2010/main" val="10740688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fontScale="92500"/>
          </a:bodyPr>
          <a:lstStyle/>
          <a:p>
            <a:r>
              <a:rPr lang="en-US" dirty="0" smtClean="0"/>
              <a:t>Find all solutions to   x</a:t>
            </a:r>
            <a:r>
              <a:rPr lang="en-US" baseline="30000" dirty="0" smtClean="0"/>
              <a:t>3</a:t>
            </a:r>
            <a:r>
              <a:rPr lang="en-US" dirty="0" smtClean="0"/>
              <a:t> – 64 = 0</a:t>
            </a:r>
          </a:p>
          <a:p>
            <a:pPr marL="0" indent="0">
              <a:buNone/>
            </a:pPr>
            <a:r>
              <a:rPr lang="en-US" dirty="0"/>
              <a:t> </a:t>
            </a:r>
            <a:r>
              <a:rPr lang="en-US" dirty="0" smtClean="0"/>
              <a:t>      sketch the graph for   f(x) = </a:t>
            </a:r>
            <a:r>
              <a:rPr lang="en-US" dirty="0"/>
              <a:t>x</a:t>
            </a:r>
            <a:r>
              <a:rPr lang="en-US" baseline="30000" dirty="0"/>
              <a:t>3</a:t>
            </a:r>
            <a:r>
              <a:rPr lang="en-US" dirty="0"/>
              <a:t> – 64</a:t>
            </a:r>
            <a:endParaRPr lang="en-US" dirty="0" smtClean="0"/>
          </a:p>
          <a:p>
            <a:endParaRPr lang="en-US" dirty="0"/>
          </a:p>
          <a:p>
            <a:r>
              <a:rPr lang="en-US" dirty="0" smtClean="0"/>
              <a:t>Find all solutions to   x</a:t>
            </a:r>
            <a:r>
              <a:rPr lang="en-US" baseline="30000" dirty="0" smtClean="0"/>
              <a:t>4</a:t>
            </a:r>
            <a:r>
              <a:rPr lang="en-US" dirty="0" smtClean="0"/>
              <a:t> – 10x</a:t>
            </a:r>
            <a:r>
              <a:rPr lang="en-US" baseline="30000" dirty="0" smtClean="0"/>
              <a:t>2</a:t>
            </a:r>
            <a:r>
              <a:rPr lang="en-US" dirty="0" smtClean="0"/>
              <a:t> – 24 = 0</a:t>
            </a:r>
          </a:p>
          <a:p>
            <a:pPr marL="0" indent="0">
              <a:buNone/>
            </a:pPr>
            <a:r>
              <a:rPr lang="en-US" dirty="0"/>
              <a:t> </a:t>
            </a:r>
            <a:r>
              <a:rPr lang="en-US" dirty="0" smtClean="0"/>
              <a:t>       sketch </a:t>
            </a:r>
            <a:r>
              <a:rPr lang="en-US" dirty="0"/>
              <a:t>the graph for </a:t>
            </a:r>
            <a:r>
              <a:rPr lang="en-US" dirty="0" smtClean="0"/>
              <a:t>g(x)=</a:t>
            </a:r>
            <a:r>
              <a:rPr lang="en-US" dirty="0"/>
              <a:t> x</a:t>
            </a:r>
            <a:r>
              <a:rPr lang="en-US" baseline="30000" dirty="0"/>
              <a:t>4</a:t>
            </a:r>
            <a:r>
              <a:rPr lang="en-US" dirty="0"/>
              <a:t> – 10x</a:t>
            </a:r>
            <a:r>
              <a:rPr lang="en-US" baseline="30000" dirty="0"/>
              <a:t>2</a:t>
            </a:r>
            <a:r>
              <a:rPr lang="en-US" dirty="0"/>
              <a:t> – </a:t>
            </a:r>
            <a:r>
              <a:rPr lang="en-US" dirty="0" smtClean="0"/>
              <a:t>24</a:t>
            </a:r>
          </a:p>
          <a:p>
            <a:pPr marL="0" indent="0">
              <a:buNone/>
            </a:pPr>
            <a:endParaRPr lang="en-US" dirty="0"/>
          </a:p>
          <a:p>
            <a:r>
              <a:rPr lang="en-US" dirty="0" smtClean="0"/>
              <a:t>Find all solutions to   x</a:t>
            </a:r>
            <a:r>
              <a:rPr lang="en-US" baseline="30000" dirty="0" smtClean="0"/>
              <a:t>5</a:t>
            </a:r>
            <a:r>
              <a:rPr lang="en-US" dirty="0" smtClean="0"/>
              <a:t> – 9x</a:t>
            </a:r>
            <a:r>
              <a:rPr lang="en-US" baseline="30000" dirty="0" smtClean="0"/>
              <a:t>3</a:t>
            </a:r>
            <a:r>
              <a:rPr lang="en-US" dirty="0" smtClean="0"/>
              <a:t> + 8x</a:t>
            </a:r>
            <a:r>
              <a:rPr lang="en-US" baseline="30000" dirty="0" smtClean="0"/>
              <a:t>2</a:t>
            </a:r>
            <a:r>
              <a:rPr lang="en-US" dirty="0" smtClean="0"/>
              <a:t> – 72 = 0</a:t>
            </a:r>
          </a:p>
          <a:p>
            <a:pPr marL="0" indent="0">
              <a:buNone/>
            </a:pPr>
            <a:r>
              <a:rPr lang="en-US" dirty="0" smtClean="0"/>
              <a:t>        sketch the graph for k(x) </a:t>
            </a:r>
            <a:r>
              <a:rPr lang="en-US" dirty="0"/>
              <a:t>= x</a:t>
            </a:r>
            <a:r>
              <a:rPr lang="en-US" baseline="30000" dirty="0"/>
              <a:t>5</a:t>
            </a:r>
            <a:r>
              <a:rPr lang="en-US" dirty="0"/>
              <a:t> – 9x</a:t>
            </a:r>
            <a:r>
              <a:rPr lang="en-US" baseline="30000" dirty="0"/>
              <a:t>3</a:t>
            </a:r>
            <a:r>
              <a:rPr lang="en-US" dirty="0"/>
              <a:t> + 8x</a:t>
            </a:r>
            <a:r>
              <a:rPr lang="en-US" baseline="30000" dirty="0"/>
              <a:t>2</a:t>
            </a:r>
            <a:r>
              <a:rPr lang="en-US" dirty="0"/>
              <a:t> – </a:t>
            </a:r>
            <a:r>
              <a:rPr lang="en-US" dirty="0" smtClean="0"/>
              <a:t>72</a:t>
            </a:r>
          </a:p>
          <a:p>
            <a:pPr marL="0" indent="0">
              <a:buNone/>
            </a:pPr>
            <a:endParaRPr lang="en-US" dirty="0"/>
          </a:p>
          <a:p>
            <a:endParaRPr lang="en-US" dirty="0"/>
          </a:p>
        </p:txBody>
      </p:sp>
    </p:spTree>
    <p:extLst>
      <p:ext uri="{BB962C8B-B14F-4D97-AF65-F5344CB8AC3E}">
        <p14:creationId xmlns:p14="http://schemas.microsoft.com/office/powerpoint/2010/main" val="27768513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Multiplicity and x-intercept behavior </a:t>
            </a:r>
            <a:endParaRPr lang="en-US" dirty="0"/>
          </a:p>
        </p:txBody>
      </p:sp>
      <p:sp>
        <p:nvSpPr>
          <p:cNvPr id="3" name="Content Placeholder 2"/>
          <p:cNvSpPr>
            <a:spLocks noGrp="1"/>
          </p:cNvSpPr>
          <p:nvPr>
            <p:ph idx="1"/>
          </p:nvPr>
        </p:nvSpPr>
        <p:spPr/>
        <p:txBody>
          <a:bodyPr>
            <a:normAutofit/>
          </a:bodyPr>
          <a:lstStyle/>
          <a:p>
            <a:r>
              <a:rPr lang="en-US" dirty="0" smtClean="0"/>
              <a:t>When a solution occurs more than once it is said to “have multiplicity”</a:t>
            </a:r>
          </a:p>
          <a:p>
            <a:r>
              <a:rPr lang="en-US" dirty="0" smtClean="0"/>
              <a:t>(x – 5)</a:t>
            </a:r>
            <a:r>
              <a:rPr lang="en-US" baseline="30000" dirty="0" smtClean="0"/>
              <a:t>2</a:t>
            </a:r>
            <a:r>
              <a:rPr lang="en-US" dirty="0" smtClean="0"/>
              <a:t>   yields a solution of </a:t>
            </a:r>
            <a:r>
              <a:rPr lang="en-US" dirty="0"/>
              <a:t>5</a:t>
            </a:r>
            <a:r>
              <a:rPr lang="en-US" dirty="0" smtClean="0"/>
              <a:t> with multiplicity of 2 – the x-intercept (5,0) is said to have multiplicity of 2 </a:t>
            </a:r>
          </a:p>
          <a:p>
            <a:r>
              <a:rPr lang="en-US" dirty="0" smtClean="0"/>
              <a:t>(x - 5)</a:t>
            </a:r>
            <a:r>
              <a:rPr lang="en-US" baseline="30000" dirty="0" smtClean="0"/>
              <a:t>7</a:t>
            </a:r>
            <a:r>
              <a:rPr lang="en-US" dirty="0" smtClean="0"/>
              <a:t>   solution of 5 with multiplicity of 7</a:t>
            </a:r>
          </a:p>
          <a:p>
            <a:r>
              <a:rPr lang="en-US" dirty="0" smtClean="0"/>
              <a:t>The behavior of these intercepts corresponds to what we already know about power graphs</a:t>
            </a:r>
          </a:p>
        </p:txBody>
      </p:sp>
    </p:spTree>
    <p:extLst>
      <p:ext uri="{BB962C8B-B14F-4D97-AF65-F5344CB8AC3E}">
        <p14:creationId xmlns:p14="http://schemas.microsoft.com/office/powerpoint/2010/main" val="19511855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Multiplicity of factors</a:t>
            </a:r>
            <a:endParaRPr lang="en-US" dirty="0"/>
          </a:p>
        </p:txBody>
      </p:sp>
      <p:sp>
        <p:nvSpPr>
          <p:cNvPr id="3" name="Content Placeholder 2"/>
          <p:cNvSpPr>
            <a:spLocks noGrp="1"/>
          </p:cNvSpPr>
          <p:nvPr>
            <p:ph idx="1"/>
          </p:nvPr>
        </p:nvSpPr>
        <p:spPr/>
        <p:txBody>
          <a:bodyPr/>
          <a:lstStyle/>
          <a:p>
            <a:r>
              <a:rPr lang="en-US" dirty="0"/>
              <a:t>j(x) = (-1/512)(x + 8)</a:t>
            </a:r>
            <a:r>
              <a:rPr lang="en-US" baseline="30000" dirty="0"/>
              <a:t>3</a:t>
            </a:r>
            <a:r>
              <a:rPr lang="en-US" dirty="0"/>
              <a:t>(x – 7)</a:t>
            </a:r>
            <a:r>
              <a:rPr lang="en-US" baseline="30000" dirty="0"/>
              <a:t>2</a:t>
            </a:r>
            <a:r>
              <a:rPr lang="en-US" dirty="0"/>
              <a:t>(x + </a:t>
            </a:r>
            <a:r>
              <a:rPr lang="en-US" dirty="0" smtClean="0"/>
              <a:t>2)</a:t>
            </a:r>
          </a:p>
          <a:p>
            <a:endParaRPr lang="en-US" dirty="0" smtClean="0"/>
          </a:p>
          <a:p>
            <a:endParaRPr lang="en-US" dirty="0"/>
          </a:p>
          <a:p>
            <a:endParaRPr lang="en-US" dirty="0"/>
          </a:p>
          <a:p>
            <a:r>
              <a:rPr lang="en-US" dirty="0" smtClean="0"/>
              <a:t>Odd multiplicity –</a:t>
            </a:r>
          </a:p>
          <a:p>
            <a:endParaRPr lang="en-US" dirty="0"/>
          </a:p>
          <a:p>
            <a:r>
              <a:rPr lang="en-US" dirty="0" smtClean="0"/>
              <a:t>Even multiplicity</a:t>
            </a:r>
            <a:endParaRPr lang="en-US" dirty="0"/>
          </a:p>
          <a:p>
            <a:endParaRPr lang="en-US" dirty="0"/>
          </a:p>
        </p:txBody>
      </p:sp>
    </p:spTree>
    <p:extLst>
      <p:ext uri="{BB962C8B-B14F-4D97-AF65-F5344CB8AC3E}">
        <p14:creationId xmlns:p14="http://schemas.microsoft.com/office/powerpoint/2010/main" val="26798465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  </a:t>
            </a:r>
            <a:r>
              <a:rPr lang="en-US" dirty="0" err="1" smtClean="0"/>
              <a:t>Mult</a:t>
            </a:r>
            <a:r>
              <a:rPr lang="en-US" dirty="0" smtClean="0"/>
              <a:t>/intercepts</a:t>
            </a:r>
            <a:endParaRPr lang="en-US" dirty="0"/>
          </a:p>
        </p:txBody>
      </p:sp>
      <p:sp>
        <p:nvSpPr>
          <p:cNvPr id="3" name="Content Placeholder 2"/>
          <p:cNvSpPr>
            <a:spLocks noGrp="1"/>
          </p:cNvSpPr>
          <p:nvPr>
            <p:ph idx="1"/>
          </p:nvPr>
        </p:nvSpPr>
        <p:spPr/>
        <p:txBody>
          <a:bodyPr/>
          <a:lstStyle/>
          <a:p>
            <a:r>
              <a:rPr lang="en-US" dirty="0" smtClean="0"/>
              <a:t>Sketch a graph of the following polynomials</a:t>
            </a:r>
          </a:p>
          <a:p>
            <a:r>
              <a:rPr lang="en-US" dirty="0" smtClean="0"/>
              <a:t>f(x) = (x + 2)(x – 3)(x – 7)</a:t>
            </a:r>
          </a:p>
          <a:p>
            <a:endParaRPr lang="en-US" dirty="0"/>
          </a:p>
          <a:p>
            <a:r>
              <a:rPr lang="en-US" dirty="0" smtClean="0"/>
              <a:t> g(x) = (x + 2)</a:t>
            </a:r>
            <a:r>
              <a:rPr lang="en-US" baseline="30000" dirty="0" smtClean="0"/>
              <a:t>2</a:t>
            </a:r>
            <a:r>
              <a:rPr lang="en-US" dirty="0" smtClean="0"/>
              <a:t>(x – 3)</a:t>
            </a:r>
            <a:r>
              <a:rPr lang="en-US" baseline="30000" dirty="0"/>
              <a:t>3</a:t>
            </a:r>
            <a:r>
              <a:rPr lang="en-US" dirty="0" smtClean="0"/>
              <a:t> (x – 7)</a:t>
            </a:r>
          </a:p>
          <a:p>
            <a:endParaRPr lang="en-US" dirty="0"/>
          </a:p>
          <a:p>
            <a:r>
              <a:rPr lang="en-US" dirty="0" smtClean="0"/>
              <a:t>k(x) =  -2(x + 2)(x – 3)(x – 7)</a:t>
            </a:r>
            <a:r>
              <a:rPr lang="en-US" baseline="30000" dirty="0" smtClean="0"/>
              <a:t>2</a:t>
            </a:r>
          </a:p>
          <a:p>
            <a:r>
              <a:rPr lang="en-US" dirty="0"/>
              <a:t> </a:t>
            </a:r>
            <a:endParaRPr lang="en-US" dirty="0" smtClean="0"/>
          </a:p>
          <a:p>
            <a:endParaRPr lang="en-US" dirty="0"/>
          </a:p>
          <a:p>
            <a:endParaRPr lang="en-US" dirty="0"/>
          </a:p>
        </p:txBody>
      </p:sp>
    </p:spTree>
    <p:extLst>
      <p:ext uri="{BB962C8B-B14F-4D97-AF65-F5344CB8AC3E}">
        <p14:creationId xmlns:p14="http://schemas.microsoft.com/office/powerpoint/2010/main" val="6578208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Using long division to factor</a:t>
            </a:r>
            <a:endParaRPr lang="en-US" dirty="0"/>
          </a:p>
        </p:txBody>
      </p:sp>
      <p:sp>
        <p:nvSpPr>
          <p:cNvPr id="3" name="Content Placeholder 2"/>
          <p:cNvSpPr>
            <a:spLocks noGrp="1"/>
          </p:cNvSpPr>
          <p:nvPr>
            <p:ph idx="1"/>
          </p:nvPr>
        </p:nvSpPr>
        <p:spPr/>
        <p:txBody>
          <a:bodyPr/>
          <a:lstStyle/>
          <a:p>
            <a:r>
              <a:rPr lang="en-US" dirty="0" smtClean="0"/>
              <a:t> The factors of a polynomial are not always easy to find – </a:t>
            </a:r>
          </a:p>
          <a:p>
            <a:r>
              <a:rPr lang="en-US" dirty="0" smtClean="0"/>
              <a:t>Pertinent fact about factors :</a:t>
            </a:r>
          </a:p>
          <a:p>
            <a:r>
              <a:rPr lang="en-US" dirty="0" smtClean="0"/>
              <a:t>If a number is a factor of another number then it divides with no remainder</a:t>
            </a:r>
          </a:p>
          <a:p>
            <a:endParaRPr lang="en-US" dirty="0"/>
          </a:p>
          <a:p>
            <a:endParaRPr lang="en-US" dirty="0"/>
          </a:p>
        </p:txBody>
      </p:sp>
    </p:spTree>
    <p:extLst>
      <p:ext uri="{BB962C8B-B14F-4D97-AF65-F5344CB8AC3E}">
        <p14:creationId xmlns:p14="http://schemas.microsoft.com/office/powerpoint/2010/main" val="475421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division/synthetic division</a:t>
            </a:r>
            <a:endParaRPr lang="en-US" dirty="0"/>
          </a:p>
        </p:txBody>
      </p:sp>
      <p:sp>
        <p:nvSpPr>
          <p:cNvPr id="3" name="Content Placeholder 2"/>
          <p:cNvSpPr>
            <a:spLocks noGrp="1"/>
          </p:cNvSpPr>
          <p:nvPr>
            <p:ph idx="1"/>
          </p:nvPr>
        </p:nvSpPr>
        <p:spPr/>
        <p:txBody>
          <a:bodyPr/>
          <a:lstStyle/>
          <a:p>
            <a:r>
              <a:rPr lang="en-US" dirty="0" smtClean="0"/>
              <a:t>You can always do long division</a:t>
            </a:r>
          </a:p>
          <a:p>
            <a:r>
              <a:rPr lang="en-US" dirty="0" smtClean="0"/>
              <a:t>You  can only do synthetic division when you are dividing by a binomial of degree 1 with a coefficient of 1</a:t>
            </a:r>
            <a:endParaRPr lang="en-US" dirty="0"/>
          </a:p>
        </p:txBody>
      </p:sp>
    </p:spTree>
    <p:extLst>
      <p:ext uri="{BB962C8B-B14F-4D97-AF65-F5344CB8AC3E}">
        <p14:creationId xmlns:p14="http://schemas.microsoft.com/office/powerpoint/2010/main" val="3638771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5 – Section 1</a:t>
            </a:r>
            <a:endParaRPr lang="en-US" dirty="0"/>
          </a:p>
        </p:txBody>
      </p:sp>
      <p:sp>
        <p:nvSpPr>
          <p:cNvPr id="3" name="Text Placeholder 2"/>
          <p:cNvSpPr>
            <a:spLocks noGrp="1"/>
          </p:cNvSpPr>
          <p:nvPr>
            <p:ph type="body" idx="1"/>
          </p:nvPr>
        </p:nvSpPr>
        <p:spPr/>
        <p:txBody>
          <a:bodyPr/>
          <a:lstStyle/>
          <a:p>
            <a:r>
              <a:rPr lang="en-US" dirty="0" smtClean="0"/>
              <a:t>Inverses of relations</a:t>
            </a:r>
            <a:endParaRPr lang="en-US" dirty="0"/>
          </a:p>
        </p:txBody>
      </p:sp>
    </p:spTree>
    <p:extLst>
      <p:ext uri="{BB962C8B-B14F-4D97-AF65-F5344CB8AC3E}">
        <p14:creationId xmlns:p14="http://schemas.microsoft.com/office/powerpoint/2010/main" val="21831941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Synthetic division</a:t>
            </a:r>
            <a:endParaRPr lang="en-US" dirty="0"/>
          </a:p>
        </p:txBody>
      </p:sp>
      <p:sp>
        <p:nvSpPr>
          <p:cNvPr id="3" name="Content Placeholder 2"/>
          <p:cNvSpPr>
            <a:spLocks noGrp="1"/>
          </p:cNvSpPr>
          <p:nvPr>
            <p:ph idx="1"/>
          </p:nvPr>
        </p:nvSpPr>
        <p:spPr/>
        <p:txBody>
          <a:bodyPr>
            <a:normAutofit lnSpcReduction="10000"/>
          </a:bodyPr>
          <a:lstStyle/>
          <a:p>
            <a:r>
              <a:rPr lang="en-US" dirty="0" smtClean="0"/>
              <a:t>It’s a lot of writing to write all the variables over and over again. Synthetic division is a “shorthand” for long division –</a:t>
            </a:r>
            <a:endParaRPr lang="en-US" dirty="0"/>
          </a:p>
          <a:p>
            <a:r>
              <a:rPr lang="en-US" dirty="0" smtClean="0"/>
              <a:t>(2x</a:t>
            </a:r>
            <a:r>
              <a:rPr lang="en-US" baseline="30000" dirty="0" smtClean="0"/>
              <a:t>7</a:t>
            </a:r>
            <a:r>
              <a:rPr lang="en-US" dirty="0" smtClean="0"/>
              <a:t> + 6x</a:t>
            </a:r>
            <a:r>
              <a:rPr lang="en-US" baseline="30000" dirty="0" smtClean="0"/>
              <a:t>6</a:t>
            </a:r>
            <a:r>
              <a:rPr lang="en-US" dirty="0" smtClean="0"/>
              <a:t> - 9x</a:t>
            </a:r>
            <a:r>
              <a:rPr lang="en-US" baseline="30000" dirty="0" smtClean="0"/>
              <a:t>4</a:t>
            </a:r>
            <a:r>
              <a:rPr lang="en-US" dirty="0" smtClean="0"/>
              <a:t> - 2x</a:t>
            </a:r>
            <a:r>
              <a:rPr lang="en-US" baseline="30000" dirty="0" smtClean="0"/>
              <a:t>3</a:t>
            </a:r>
            <a:r>
              <a:rPr lang="en-US" dirty="0" smtClean="0"/>
              <a:t> + 3x + 6)/ (x + 2)  becomes:  </a:t>
            </a:r>
          </a:p>
          <a:p>
            <a:r>
              <a:rPr lang="en-US" dirty="0" smtClean="0"/>
              <a:t>  (notice the sign change and that every term is represented)</a:t>
            </a:r>
          </a:p>
          <a:p>
            <a:r>
              <a:rPr lang="en-US" dirty="0" smtClean="0"/>
              <a:t>-2|   2   6    0  -9   -2   0  3  </a:t>
            </a:r>
            <a:r>
              <a:rPr lang="en-US" dirty="0"/>
              <a:t> </a:t>
            </a:r>
            <a:r>
              <a:rPr lang="en-US" dirty="0" smtClean="0"/>
              <a:t>6 </a:t>
            </a:r>
          </a:p>
          <a:p>
            <a:r>
              <a:rPr lang="en-US" dirty="0" smtClean="0"/>
              <a:t>Answer:  </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Synthetic division</a:t>
            </a:r>
            <a:endParaRPr lang="en-US" dirty="0"/>
          </a:p>
        </p:txBody>
      </p:sp>
      <p:sp>
        <p:nvSpPr>
          <p:cNvPr id="3" name="Content Placeholder 2"/>
          <p:cNvSpPr>
            <a:spLocks noGrp="1"/>
          </p:cNvSpPr>
          <p:nvPr>
            <p:ph idx="1"/>
          </p:nvPr>
        </p:nvSpPr>
        <p:spPr/>
        <p:txBody>
          <a:bodyPr>
            <a:normAutofit lnSpcReduction="10000"/>
          </a:bodyPr>
          <a:lstStyle/>
          <a:p>
            <a:r>
              <a:rPr lang="en-US" dirty="0" smtClean="0"/>
              <a:t>It’s a lot of writing to write all the variables over and over again. Synthetic division is a “shorthand” for long division –</a:t>
            </a:r>
            <a:endParaRPr lang="en-US" dirty="0"/>
          </a:p>
          <a:p>
            <a:r>
              <a:rPr lang="en-US" dirty="0" smtClean="0"/>
              <a:t>(2x</a:t>
            </a:r>
            <a:r>
              <a:rPr lang="en-US" baseline="30000" dirty="0" smtClean="0"/>
              <a:t>7</a:t>
            </a:r>
            <a:r>
              <a:rPr lang="en-US" dirty="0" smtClean="0"/>
              <a:t> + 6x</a:t>
            </a:r>
            <a:r>
              <a:rPr lang="en-US" baseline="30000" dirty="0" smtClean="0"/>
              <a:t>6</a:t>
            </a:r>
            <a:r>
              <a:rPr lang="en-US" dirty="0" smtClean="0"/>
              <a:t> - 9x</a:t>
            </a:r>
            <a:r>
              <a:rPr lang="en-US" baseline="30000" dirty="0" smtClean="0"/>
              <a:t>4</a:t>
            </a:r>
            <a:r>
              <a:rPr lang="en-US" dirty="0" smtClean="0"/>
              <a:t> - 2x</a:t>
            </a:r>
            <a:r>
              <a:rPr lang="en-US" baseline="30000" dirty="0" smtClean="0"/>
              <a:t>3</a:t>
            </a:r>
            <a:r>
              <a:rPr lang="en-US" dirty="0" smtClean="0"/>
              <a:t> + 3x + 6)/ (x + 2)  becomes:  </a:t>
            </a:r>
          </a:p>
          <a:p>
            <a:r>
              <a:rPr lang="en-US" dirty="0" smtClean="0"/>
              <a:t>  (notice the sign change and that every term is represented)</a:t>
            </a:r>
          </a:p>
          <a:p>
            <a:r>
              <a:rPr lang="en-US" dirty="0" smtClean="0"/>
              <a:t>-2|   2   6    0  -9   -2   0  3  </a:t>
            </a:r>
            <a:r>
              <a:rPr lang="en-US" dirty="0"/>
              <a:t> </a:t>
            </a:r>
            <a:r>
              <a:rPr lang="en-US" dirty="0" smtClean="0"/>
              <a:t>6 </a:t>
            </a:r>
          </a:p>
          <a:p>
            <a:r>
              <a:rPr lang="en-US" dirty="0" smtClean="0"/>
              <a:t>Answer:  </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(x</a:t>
            </a:r>
            <a:r>
              <a:rPr lang="en-US" baseline="30000" dirty="0" smtClean="0"/>
              <a:t>3</a:t>
            </a:r>
            <a:r>
              <a:rPr lang="en-US" dirty="0" smtClean="0"/>
              <a:t> - 4x</a:t>
            </a:r>
            <a:r>
              <a:rPr lang="en-US" baseline="30000" dirty="0" smtClean="0"/>
              <a:t>2</a:t>
            </a:r>
            <a:r>
              <a:rPr lang="en-US" dirty="0" smtClean="0"/>
              <a:t> – 7x + 10)÷ (x + 2)</a:t>
            </a:r>
          </a:p>
          <a:p>
            <a:endParaRPr lang="en-US" dirty="0"/>
          </a:p>
          <a:p>
            <a:endParaRPr lang="en-US" dirty="0" smtClean="0"/>
          </a:p>
          <a:p>
            <a:r>
              <a:rPr lang="en-US" dirty="0" smtClean="0"/>
              <a:t> (6x</a:t>
            </a:r>
            <a:r>
              <a:rPr lang="en-US" baseline="30000" dirty="0" smtClean="0"/>
              <a:t>4</a:t>
            </a:r>
            <a:r>
              <a:rPr lang="en-US" dirty="0" smtClean="0"/>
              <a:t> +10x</a:t>
            </a:r>
            <a:r>
              <a:rPr lang="en-US" baseline="30000" dirty="0" smtClean="0"/>
              <a:t>3</a:t>
            </a:r>
            <a:r>
              <a:rPr lang="en-US" dirty="0" smtClean="0"/>
              <a:t> – 19x</a:t>
            </a:r>
            <a:r>
              <a:rPr lang="en-US" baseline="30000" dirty="0" smtClean="0"/>
              <a:t>2</a:t>
            </a:r>
            <a:r>
              <a:rPr lang="en-US" dirty="0" smtClean="0"/>
              <a:t> – 25x +10)/(2x</a:t>
            </a:r>
            <a:r>
              <a:rPr lang="en-US" baseline="30000" dirty="0" smtClean="0"/>
              <a:t>2</a:t>
            </a:r>
            <a:r>
              <a:rPr lang="en-US" dirty="0" smtClean="0"/>
              <a:t> – 5)</a:t>
            </a:r>
          </a:p>
          <a:p>
            <a:pPr>
              <a:buNone/>
            </a:pP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dirty="0" smtClean="0"/>
              <a:t>(x</a:t>
            </a:r>
            <a:r>
              <a:rPr lang="en-US" baseline="30000" dirty="0" smtClean="0"/>
              <a:t>3</a:t>
            </a:r>
            <a:r>
              <a:rPr lang="en-US" dirty="0" smtClean="0"/>
              <a:t> – 5x</a:t>
            </a:r>
            <a:r>
              <a:rPr lang="en-US" baseline="30000" dirty="0" smtClean="0"/>
              <a:t>2</a:t>
            </a:r>
            <a:r>
              <a:rPr lang="en-US" dirty="0" smtClean="0"/>
              <a:t> + 7x -6)÷ (x – 4)</a:t>
            </a:r>
            <a:endParaRPr lang="en-US" dirty="0"/>
          </a:p>
          <a:p>
            <a:endParaRPr lang="en-US" dirty="0" smtClean="0"/>
          </a:p>
          <a:p>
            <a:endParaRPr lang="en-US" dirty="0"/>
          </a:p>
          <a:p>
            <a:r>
              <a:rPr lang="en-US" dirty="0" smtClean="0"/>
              <a:t>(x</a:t>
            </a:r>
            <a:r>
              <a:rPr lang="en-US" baseline="30000" dirty="0" smtClean="0"/>
              <a:t>4</a:t>
            </a:r>
            <a:r>
              <a:rPr lang="en-US" dirty="0" smtClean="0"/>
              <a:t> – 2x</a:t>
            </a:r>
            <a:r>
              <a:rPr lang="en-US" baseline="30000" dirty="0" smtClean="0"/>
              <a:t>2</a:t>
            </a:r>
            <a:r>
              <a:rPr lang="en-US" dirty="0" smtClean="0"/>
              <a:t> + 5x + 5)/ (x + 2)</a:t>
            </a:r>
          </a:p>
          <a:p>
            <a:endParaRPr lang="en-US" dirty="0"/>
          </a:p>
          <a:p>
            <a:endParaRPr lang="en-US" dirty="0" smtClean="0"/>
          </a:p>
          <a:p>
            <a:endParaRPr lang="en-US" dirty="0"/>
          </a:p>
          <a:p>
            <a:r>
              <a:rPr lang="en-US" dirty="0" smtClean="0"/>
              <a:t>(3x</a:t>
            </a:r>
            <a:r>
              <a:rPr lang="en-US" baseline="30000" dirty="0" smtClean="0"/>
              <a:t>5</a:t>
            </a:r>
            <a:r>
              <a:rPr lang="en-US" dirty="0" smtClean="0"/>
              <a:t> – 2x</a:t>
            </a:r>
            <a:r>
              <a:rPr lang="en-US" baseline="30000" dirty="0" smtClean="0"/>
              <a:t>2</a:t>
            </a:r>
            <a:r>
              <a:rPr lang="en-US" dirty="0" smtClean="0"/>
              <a:t> + x) / (x – 1)</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Division/factoring/zeroes(solutions)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a:t>Importance :</a:t>
            </a:r>
          </a:p>
          <a:p>
            <a:pPr marL="0" indent="0">
              <a:buNone/>
            </a:pPr>
            <a:r>
              <a:rPr lang="en-US" dirty="0"/>
              <a:t>                if the remainder is zero then (x – a) is a FACTOR of the </a:t>
            </a:r>
            <a:r>
              <a:rPr lang="en-US" dirty="0" smtClean="0"/>
              <a:t>polynomial </a:t>
            </a:r>
            <a:endParaRPr lang="en-US" dirty="0"/>
          </a:p>
          <a:p>
            <a:pPr marL="0" indent="0">
              <a:buNone/>
            </a:pPr>
            <a:r>
              <a:rPr lang="en-US" dirty="0"/>
              <a:t>                </a:t>
            </a:r>
            <a:r>
              <a:rPr lang="en-US" dirty="0" err="1"/>
              <a:t>ie</a:t>
            </a:r>
            <a:r>
              <a:rPr lang="en-US" dirty="0"/>
              <a:t> :  we can use division to find </a:t>
            </a:r>
            <a:r>
              <a:rPr lang="en-US" dirty="0" smtClean="0"/>
              <a:t>factors that are not binomial factors   </a:t>
            </a:r>
            <a:endParaRPr lang="en-US" dirty="0"/>
          </a:p>
          <a:p>
            <a:pPr marL="0" indent="0">
              <a:buNone/>
            </a:pPr>
            <a:r>
              <a:rPr lang="en-US" dirty="0"/>
              <a:t> </a:t>
            </a:r>
            <a:r>
              <a:rPr lang="en-US" dirty="0" smtClean="0"/>
              <a:t>Given  x </a:t>
            </a:r>
            <a:r>
              <a:rPr lang="en-US" dirty="0"/>
              <a:t>+ 2 is a factor of the function </a:t>
            </a:r>
            <a:r>
              <a:rPr lang="en-US" dirty="0" smtClean="0"/>
              <a:t>p(x) =</a:t>
            </a:r>
            <a:r>
              <a:rPr lang="en-US" dirty="0"/>
              <a:t> x</a:t>
            </a:r>
            <a:r>
              <a:rPr lang="en-US" baseline="30000" dirty="0"/>
              <a:t>3</a:t>
            </a:r>
            <a:r>
              <a:rPr lang="en-US" dirty="0"/>
              <a:t> - 4x</a:t>
            </a:r>
            <a:r>
              <a:rPr lang="en-US" baseline="30000" dirty="0"/>
              <a:t>2</a:t>
            </a:r>
            <a:r>
              <a:rPr lang="en-US" dirty="0"/>
              <a:t> – 7x + </a:t>
            </a:r>
            <a:r>
              <a:rPr lang="en-US" dirty="0" smtClean="0"/>
              <a:t>10</a:t>
            </a:r>
          </a:p>
          <a:p>
            <a:pPr marL="0" indent="0">
              <a:buNone/>
            </a:pPr>
            <a:r>
              <a:rPr lang="en-US" dirty="0" smtClean="0"/>
              <a:t>then</a:t>
            </a:r>
            <a:endParaRPr lang="en-US" dirty="0"/>
          </a:p>
          <a:p>
            <a:pPr marL="0" indent="0">
              <a:buNone/>
            </a:pPr>
            <a:r>
              <a:rPr lang="en-US" dirty="0"/>
              <a:t>(x</a:t>
            </a:r>
            <a:r>
              <a:rPr lang="en-US" baseline="30000" dirty="0"/>
              <a:t>3</a:t>
            </a:r>
            <a:r>
              <a:rPr lang="en-US" dirty="0"/>
              <a:t> - 4x</a:t>
            </a:r>
            <a:r>
              <a:rPr lang="en-US" baseline="30000" dirty="0"/>
              <a:t>2</a:t>
            </a:r>
            <a:r>
              <a:rPr lang="en-US" dirty="0"/>
              <a:t> – 7x + 10)÷ (x + 2</a:t>
            </a:r>
            <a:r>
              <a:rPr lang="en-US" dirty="0" smtClean="0"/>
              <a:t>)  = x</a:t>
            </a:r>
            <a:r>
              <a:rPr lang="en-US" baseline="30000" dirty="0" smtClean="0"/>
              <a:t>2</a:t>
            </a:r>
            <a:r>
              <a:rPr lang="en-US" dirty="0" smtClean="0"/>
              <a:t> </a:t>
            </a:r>
            <a:r>
              <a:rPr lang="en-US" dirty="0"/>
              <a:t>- 6x +5 </a:t>
            </a:r>
            <a:endParaRPr lang="en-US" dirty="0" smtClean="0"/>
          </a:p>
          <a:p>
            <a:pPr marL="0" indent="0">
              <a:buNone/>
            </a:pPr>
            <a:r>
              <a:rPr lang="en-US" dirty="0" smtClean="0"/>
              <a:t>And   </a:t>
            </a:r>
            <a:r>
              <a:rPr lang="en-US" dirty="0"/>
              <a:t> x</a:t>
            </a:r>
            <a:r>
              <a:rPr lang="en-US" baseline="30000" dirty="0"/>
              <a:t>2</a:t>
            </a:r>
            <a:r>
              <a:rPr lang="en-US" dirty="0"/>
              <a:t> - 6x +</a:t>
            </a:r>
            <a:r>
              <a:rPr lang="en-US" dirty="0" smtClean="0"/>
              <a:t>5   is </a:t>
            </a:r>
            <a:r>
              <a:rPr lang="en-US" dirty="0"/>
              <a:t>also a factor -   therefore the factors of the polynomial are   (x +2)(x -5)(x -</a:t>
            </a:r>
            <a:r>
              <a:rPr lang="en-US" dirty="0" smtClean="0"/>
              <a:t>1)</a:t>
            </a:r>
          </a:p>
          <a:p>
            <a:pPr marL="0" indent="0">
              <a:buNone/>
            </a:pPr>
            <a:endParaRPr lang="en-US" dirty="0" smtClean="0"/>
          </a:p>
          <a:p>
            <a:pPr marL="0" indent="0">
              <a:buNone/>
            </a:pPr>
            <a:r>
              <a:rPr lang="en-US" dirty="0" smtClean="0"/>
              <a:t>If there are enough binomial factors we can determine  ALL the solutions (rational, irrational, and imaginary) for the given polynomial</a:t>
            </a:r>
          </a:p>
        </p:txBody>
      </p:sp>
    </p:spTree>
    <p:extLst>
      <p:ext uri="{BB962C8B-B14F-4D97-AF65-F5344CB8AC3E}">
        <p14:creationId xmlns:p14="http://schemas.microsoft.com/office/powerpoint/2010/main" val="27736984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lnSpcReduction="10000"/>
          </a:bodyPr>
          <a:lstStyle/>
          <a:p>
            <a:r>
              <a:rPr lang="en-US" dirty="0" smtClean="0"/>
              <a:t>Given   g(x) =  X</a:t>
            </a:r>
            <a:r>
              <a:rPr lang="en-US" baseline="30000" dirty="0" smtClean="0"/>
              <a:t>5</a:t>
            </a:r>
            <a:r>
              <a:rPr lang="en-US" dirty="0" smtClean="0"/>
              <a:t> + 2x</a:t>
            </a:r>
            <a:r>
              <a:rPr lang="en-US" baseline="30000" dirty="0" smtClean="0"/>
              <a:t>4</a:t>
            </a:r>
            <a:r>
              <a:rPr lang="en-US" dirty="0" smtClean="0"/>
              <a:t> – 12x</a:t>
            </a:r>
            <a:r>
              <a:rPr lang="en-US" baseline="30000" dirty="0" smtClean="0"/>
              <a:t>3</a:t>
            </a:r>
            <a:r>
              <a:rPr lang="en-US" dirty="0" smtClean="0"/>
              <a:t> – 24x</a:t>
            </a:r>
            <a:r>
              <a:rPr lang="en-US" baseline="30000" dirty="0" smtClean="0"/>
              <a:t>2</a:t>
            </a:r>
            <a:r>
              <a:rPr lang="en-US" dirty="0" smtClean="0"/>
              <a:t> + 27x + 54</a:t>
            </a:r>
          </a:p>
          <a:p>
            <a:pPr marL="0" indent="0">
              <a:buNone/>
            </a:pPr>
            <a:r>
              <a:rPr lang="en-US" dirty="0" smtClean="0"/>
              <a:t>                      is x = -2 a solution?</a:t>
            </a:r>
          </a:p>
          <a:p>
            <a:pPr marL="0" indent="0">
              <a:buNone/>
            </a:pPr>
            <a:r>
              <a:rPr lang="en-US" dirty="0"/>
              <a:t> </a:t>
            </a:r>
            <a:r>
              <a:rPr lang="en-US" dirty="0" smtClean="0"/>
              <a:t>                     is x = 1 a solution?</a:t>
            </a:r>
          </a:p>
          <a:p>
            <a:pPr marL="0" indent="0">
              <a:buNone/>
            </a:pPr>
            <a:r>
              <a:rPr lang="en-US" dirty="0"/>
              <a:t> </a:t>
            </a:r>
            <a:r>
              <a:rPr lang="en-US" dirty="0" smtClean="0"/>
              <a:t>                     is  (x + 3 ) a factor of g(x)?</a:t>
            </a:r>
            <a:endParaRPr lang="en-US" dirty="0"/>
          </a:p>
          <a:p>
            <a:pPr marL="0" indent="0">
              <a:buNone/>
            </a:pPr>
            <a:r>
              <a:rPr lang="en-US" dirty="0"/>
              <a:t> </a:t>
            </a:r>
            <a:r>
              <a:rPr lang="en-US" dirty="0" smtClean="0"/>
              <a:t>                     is (x +1) a factor of g(x)?</a:t>
            </a:r>
          </a:p>
          <a:p>
            <a:r>
              <a:rPr lang="en-US" dirty="0"/>
              <a:t> </a:t>
            </a:r>
            <a:endParaRPr lang="en-US" dirty="0" smtClean="0"/>
          </a:p>
          <a:p>
            <a:endParaRPr lang="en-US" dirty="0" smtClean="0"/>
          </a:p>
          <a:p>
            <a:pPr marL="0" indent="0">
              <a:buNone/>
            </a:pPr>
            <a:r>
              <a:rPr lang="en-US" dirty="0" smtClean="0"/>
              <a:t>      </a:t>
            </a:r>
            <a:endParaRPr lang="en-US" dirty="0"/>
          </a:p>
        </p:txBody>
      </p:sp>
    </p:spTree>
    <p:extLst>
      <p:ext uri="{BB962C8B-B14F-4D97-AF65-F5344CB8AC3E}">
        <p14:creationId xmlns:p14="http://schemas.microsoft.com/office/powerpoint/2010/main" val="205129635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Rational factor theorem- what factors are possible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70000" lnSpcReduction="20000"/>
              </a:bodyPr>
              <a:lstStyle/>
              <a:p>
                <a:r>
                  <a:rPr lang="en-US" dirty="0" smtClean="0"/>
                  <a:t>1)      like the ac method of factoring a quadratic -   any rational solution is determined by the factors of the  leading coefficient and constant terms</a:t>
                </a:r>
              </a:p>
              <a:p>
                <a:pPr marL="0" indent="0">
                  <a:buNone/>
                </a:pPr>
                <a:r>
                  <a:rPr lang="en-US" dirty="0" smtClean="0"/>
                  <a:t>                       </a:t>
                </a:r>
                <a:r>
                  <a:rPr lang="en-US" dirty="0" err="1" smtClean="0"/>
                  <a:t>ax</a:t>
                </a:r>
                <a:r>
                  <a:rPr lang="en-US" baseline="30000" dirty="0" err="1" smtClean="0"/>
                  <a:t>n</a:t>
                </a:r>
                <a:r>
                  <a:rPr lang="en-US" dirty="0" smtClean="0"/>
                  <a:t> +………….+ c    </a:t>
                </a:r>
              </a:p>
              <a:p>
                <a:pPr marL="0" indent="0">
                  <a:buNone/>
                </a:pPr>
                <a:r>
                  <a:rPr lang="en-US" dirty="0" smtClean="0"/>
                  <a:t>               has rational solutions of  </a:t>
                </a:r>
                <a14:m>
                  <m:oMath xmlns:m="http://schemas.openxmlformats.org/officeDocument/2006/math">
                    <m:f>
                      <m:fPr>
                        <m:ctrlPr>
                          <a:rPr lang="en-US" i="1" smtClean="0">
                            <a:latin typeface="Cambria Math" panose="02040503050406030204" pitchFamily="18" charset="0"/>
                          </a:rPr>
                        </m:ctrlPr>
                      </m:fPr>
                      <m:num>
                        <m:sSub>
                          <m:sSubPr>
                            <m:ctrlPr>
                              <a:rPr lang="en-US" i="1" smtClean="0">
                                <a:latin typeface="Cambria Math" panose="02040503050406030204" pitchFamily="18" charset="0"/>
                              </a:rPr>
                            </m:ctrlPr>
                          </m:sSubPr>
                          <m:e>
                            <m:r>
                              <a:rPr lang="en-US" b="0" i="1" smtClean="0">
                                <a:latin typeface="Cambria Math"/>
                              </a:rPr>
                              <m:t>𝑐</m:t>
                            </m:r>
                          </m:e>
                          <m:sub>
                            <m:r>
                              <a:rPr lang="en-US" b="0" i="1" smtClean="0">
                                <a:latin typeface="Cambria Math"/>
                              </a:rPr>
                              <m:t>1</m:t>
                            </m:r>
                          </m:sub>
                        </m:sSub>
                      </m:num>
                      <m:den>
                        <m:sSub>
                          <m:sSubPr>
                            <m:ctrlPr>
                              <a:rPr lang="en-US" i="1" smtClean="0">
                                <a:latin typeface="Cambria Math" panose="02040503050406030204" pitchFamily="18" charset="0"/>
                              </a:rPr>
                            </m:ctrlPr>
                          </m:sSubPr>
                          <m:e>
                            <m:r>
                              <a:rPr lang="en-US" b="0" i="1" smtClean="0">
                                <a:latin typeface="Cambria Math"/>
                              </a:rPr>
                              <m:t>𝑎</m:t>
                            </m:r>
                          </m:e>
                          <m:sub>
                            <m:r>
                              <a:rPr lang="en-US" b="0" i="1" smtClean="0">
                                <a:latin typeface="Cambria Math"/>
                              </a:rPr>
                              <m:t>1</m:t>
                            </m:r>
                          </m:sub>
                        </m:sSub>
                      </m:den>
                    </m:f>
                    <m:r>
                      <a:rPr lang="en-US" b="0" i="1" smtClean="0">
                        <a:latin typeface="Cambria Math"/>
                      </a:rPr>
                      <m:t>  </m:t>
                    </m:r>
                  </m:oMath>
                </a14:m>
                <a:r>
                  <a:rPr lang="en-US" dirty="0" smtClean="0"/>
                  <a:t> where c</a:t>
                </a:r>
                <a:r>
                  <a:rPr lang="en-US" baseline="-25000" dirty="0" smtClean="0"/>
                  <a:t>1</a:t>
                </a:r>
                <a:r>
                  <a:rPr lang="en-US" dirty="0" smtClean="0"/>
                  <a:t> and a</a:t>
                </a:r>
                <a:r>
                  <a:rPr lang="en-US" baseline="-25000" dirty="0" smtClean="0"/>
                  <a:t>1</a:t>
                </a:r>
                <a:r>
                  <a:rPr lang="en-US" dirty="0" smtClean="0"/>
                  <a:t> are </a:t>
                </a:r>
              </a:p>
              <a:p>
                <a:pPr marL="0" indent="0">
                  <a:buNone/>
                </a:pPr>
                <a:r>
                  <a:rPr lang="en-US" dirty="0"/>
                  <a:t> </a:t>
                </a:r>
                <a:r>
                  <a:rPr lang="en-US" dirty="0" smtClean="0"/>
                  <a:t>                                                          factors of c and a</a:t>
                </a:r>
              </a:p>
              <a:p>
                <a:endParaRPr lang="en-US" dirty="0" smtClean="0"/>
              </a:p>
              <a:p>
                <a:r>
                  <a:rPr lang="en-US" dirty="0" smtClean="0"/>
                  <a:t>2)     any </a:t>
                </a:r>
                <a:r>
                  <a:rPr lang="en-US" dirty="0"/>
                  <a:t>rational factors yield a solution to the equation </a:t>
                </a:r>
                <a:endParaRPr lang="en-US" dirty="0" smtClean="0"/>
              </a:p>
              <a:p>
                <a:pPr marL="0" indent="0">
                  <a:buNone/>
                </a:pPr>
                <a:r>
                  <a:rPr lang="en-US" dirty="0"/>
                  <a:t> </a:t>
                </a:r>
                <a:r>
                  <a:rPr lang="en-US" dirty="0" smtClean="0"/>
                  <a:t>                                   </a:t>
                </a:r>
                <a:r>
                  <a:rPr lang="en-US" dirty="0"/>
                  <a:t>f(x) = 0</a:t>
                </a:r>
              </a:p>
              <a:p>
                <a:pPr marL="0" indent="0">
                  <a:buNone/>
                </a:pPr>
                <a:r>
                  <a:rPr lang="en-US" dirty="0"/>
                  <a:t>            Thus   (x – a) is a factor if f(a) = 0</a:t>
                </a:r>
              </a:p>
              <a:p>
                <a:endParaRPr lang="en-US" dirty="0" smtClean="0"/>
              </a:p>
              <a:p>
                <a:r>
                  <a:rPr lang="en-US" dirty="0" smtClean="0"/>
                  <a:t>3)   any factor will divide nicely into the polynomial – thus yielding other factors </a:t>
                </a:r>
              </a:p>
              <a:p>
                <a:pPr marL="0" indent="0">
                  <a:buNone/>
                </a:pPr>
                <a:endParaRPr lang="en-US" dirty="0"/>
              </a:p>
              <a:p>
                <a:pPr marL="0" indent="0">
                  <a:buNone/>
                </a:pPr>
                <a:endParaRPr lang="en-US" dirty="0" smtClean="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815" t="-2156" r="-370"/>
                </a:stretch>
              </a:blipFill>
            </p:spPr>
            <p:txBody>
              <a:bodyPr/>
              <a:lstStyle/>
              <a:p>
                <a:r>
                  <a:rPr lang="en-US">
                    <a:noFill/>
                  </a:rPr>
                  <a:t> </a:t>
                </a:r>
              </a:p>
            </p:txBody>
          </p:sp>
        </mc:Fallback>
      </mc:AlternateContent>
    </p:spTree>
    <p:extLst>
      <p:ext uri="{BB962C8B-B14F-4D97-AF65-F5344CB8AC3E}">
        <p14:creationId xmlns:p14="http://schemas.microsoft.com/office/powerpoint/2010/main" val="4670253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x – intercepts </a:t>
            </a:r>
            <a:r>
              <a:rPr lang="en-US" dirty="0" err="1" smtClean="0"/>
              <a:t>vs</a:t>
            </a:r>
            <a:r>
              <a:rPr lang="en-US" dirty="0" smtClean="0"/>
              <a:t> solutions</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smtClean="0"/>
          </a:p>
          <a:p>
            <a:r>
              <a:rPr lang="en-US" dirty="0" smtClean="0"/>
              <a:t>Ex:   Given  f(x) = 2x</a:t>
            </a:r>
            <a:r>
              <a:rPr lang="en-US" baseline="30000" dirty="0" smtClean="0"/>
              <a:t>3</a:t>
            </a:r>
            <a:r>
              <a:rPr lang="en-US" dirty="0" smtClean="0"/>
              <a:t> – x</a:t>
            </a:r>
            <a:r>
              <a:rPr lang="en-US" baseline="30000" dirty="0" smtClean="0"/>
              <a:t>2</a:t>
            </a:r>
            <a:r>
              <a:rPr lang="en-US" dirty="0" smtClean="0"/>
              <a:t> – </a:t>
            </a:r>
            <a:r>
              <a:rPr lang="en-US" dirty="0"/>
              <a:t>7</a:t>
            </a:r>
            <a:r>
              <a:rPr lang="en-US" dirty="0" smtClean="0"/>
              <a:t>x + </a:t>
            </a:r>
            <a:r>
              <a:rPr lang="en-US" dirty="0"/>
              <a:t>6</a:t>
            </a:r>
            <a:r>
              <a:rPr lang="en-US" dirty="0" smtClean="0"/>
              <a:t> </a:t>
            </a:r>
          </a:p>
          <a:p>
            <a:pPr marL="0" indent="0">
              <a:buNone/>
            </a:pPr>
            <a:r>
              <a:rPr lang="en-US" dirty="0" smtClean="0"/>
              <a:t>    First -   possible solutions      6 : 1,2,3,6</a:t>
            </a:r>
          </a:p>
          <a:p>
            <a:pPr marL="0" indent="0">
              <a:buNone/>
            </a:pPr>
            <a:r>
              <a:rPr lang="en-US" dirty="0"/>
              <a:t> </a:t>
            </a:r>
            <a:r>
              <a:rPr lang="en-US" dirty="0" smtClean="0"/>
              <a:t>                                                        2: 1,2</a:t>
            </a:r>
          </a:p>
          <a:p>
            <a:pPr marL="0" indent="0">
              <a:buNone/>
            </a:pPr>
            <a:r>
              <a:rPr lang="en-US" dirty="0"/>
              <a:t> </a:t>
            </a:r>
            <a:r>
              <a:rPr lang="en-US" dirty="0" smtClean="0"/>
              <a:t>            there are at most 16 possible solutions </a:t>
            </a:r>
          </a:p>
          <a:p>
            <a:pPr marL="0" indent="0">
              <a:buNone/>
            </a:pPr>
            <a:r>
              <a:rPr lang="en-US" dirty="0" smtClean="0"/>
              <a:t>    Second -  determine at least one actual solution</a:t>
            </a:r>
          </a:p>
          <a:p>
            <a:pPr marL="0" indent="0">
              <a:buNone/>
            </a:pPr>
            <a:r>
              <a:rPr lang="en-US" dirty="0"/>
              <a:t> </a:t>
            </a:r>
            <a:r>
              <a:rPr lang="en-US" dirty="0" smtClean="0"/>
              <a:t>                 f(1)   f(-1)   f(2)   f(-2) ……</a:t>
            </a:r>
          </a:p>
          <a:p>
            <a:pPr marL="0" indent="0">
              <a:buNone/>
            </a:pPr>
            <a:r>
              <a:rPr lang="en-US" dirty="0" smtClean="0"/>
              <a:t>    Third – divide the polynomial by (x -     ) </a:t>
            </a:r>
            <a:r>
              <a:rPr lang="en-US" dirty="0"/>
              <a:t>and </a:t>
            </a:r>
            <a:r>
              <a:rPr lang="en-US" dirty="0" smtClean="0"/>
              <a:t>factor the resulting polynomial</a:t>
            </a:r>
          </a:p>
          <a:p>
            <a:pPr marL="0" indent="0">
              <a:buNone/>
            </a:pPr>
            <a:r>
              <a:rPr lang="en-US" dirty="0" smtClean="0"/>
              <a:t>                      solutions are :</a:t>
            </a:r>
          </a:p>
          <a:p>
            <a:pPr marL="0" indent="0">
              <a:buNone/>
            </a:pPr>
            <a:r>
              <a:rPr lang="en-US" dirty="0"/>
              <a:t> </a:t>
            </a:r>
            <a:r>
              <a:rPr lang="en-US" dirty="0" smtClean="0"/>
              <a:t>                    x- intercepts are:      </a:t>
            </a:r>
          </a:p>
          <a:p>
            <a:pPr marL="0" indent="0">
              <a:buNone/>
            </a:pPr>
            <a:endParaRPr lang="en-US" dirty="0" smtClean="0"/>
          </a:p>
          <a:p>
            <a:endParaRPr lang="en-US" dirty="0"/>
          </a:p>
          <a:p>
            <a:endParaRPr lang="en-US" dirty="0"/>
          </a:p>
        </p:txBody>
      </p:sp>
    </p:spTree>
    <p:extLst>
      <p:ext uri="{BB962C8B-B14F-4D97-AF65-F5344CB8AC3E}">
        <p14:creationId xmlns:p14="http://schemas.microsoft.com/office/powerpoint/2010/main" val="36938217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fontScale="92500" lnSpcReduction="20000"/>
          </a:bodyPr>
          <a:lstStyle/>
          <a:p>
            <a:r>
              <a:rPr lang="en-US" dirty="0"/>
              <a:t>Find all solutions for  3x</a:t>
            </a:r>
            <a:r>
              <a:rPr lang="en-US" baseline="30000" dirty="0"/>
              <a:t>3</a:t>
            </a:r>
            <a:r>
              <a:rPr lang="en-US" dirty="0"/>
              <a:t> - 5x</a:t>
            </a:r>
            <a:r>
              <a:rPr lang="en-US" baseline="30000" dirty="0"/>
              <a:t>2</a:t>
            </a:r>
            <a:r>
              <a:rPr lang="en-US" dirty="0"/>
              <a:t> - 34x – 24 = 0</a:t>
            </a:r>
          </a:p>
          <a:p>
            <a:pPr marL="0" indent="0">
              <a:buNone/>
            </a:pPr>
            <a:r>
              <a:rPr lang="en-US" dirty="0"/>
              <a:t>Find all x- intercepts for   g(x)= 3x</a:t>
            </a:r>
            <a:r>
              <a:rPr lang="en-US" baseline="30000" dirty="0"/>
              <a:t>3</a:t>
            </a:r>
            <a:r>
              <a:rPr lang="en-US" dirty="0"/>
              <a:t> - 5x</a:t>
            </a:r>
            <a:r>
              <a:rPr lang="en-US" baseline="30000" dirty="0"/>
              <a:t>2</a:t>
            </a:r>
            <a:r>
              <a:rPr lang="en-US" dirty="0"/>
              <a:t> - 34x – </a:t>
            </a:r>
            <a:r>
              <a:rPr lang="en-US" dirty="0" smtClean="0"/>
              <a:t>24</a:t>
            </a:r>
            <a:endParaRPr lang="en-US" dirty="0"/>
          </a:p>
          <a:p>
            <a:pPr marL="0" indent="0">
              <a:buNone/>
            </a:pPr>
            <a:r>
              <a:rPr lang="en-US" dirty="0"/>
              <a:t> </a:t>
            </a:r>
            <a:r>
              <a:rPr lang="en-US" dirty="0" smtClean="0"/>
              <a:t>                          sketch the graph</a:t>
            </a:r>
          </a:p>
          <a:p>
            <a:endParaRPr lang="en-US" dirty="0"/>
          </a:p>
          <a:p>
            <a:endParaRPr lang="en-US" dirty="0" smtClean="0"/>
          </a:p>
          <a:p>
            <a:r>
              <a:rPr lang="en-US" dirty="0" smtClean="0"/>
              <a:t>Find all solutions for x</a:t>
            </a:r>
            <a:r>
              <a:rPr lang="en-US" baseline="30000" dirty="0" smtClean="0"/>
              <a:t>4</a:t>
            </a:r>
            <a:r>
              <a:rPr lang="en-US" dirty="0" smtClean="0"/>
              <a:t> + 2x</a:t>
            </a:r>
            <a:r>
              <a:rPr lang="en-US" baseline="30000" dirty="0" smtClean="0"/>
              <a:t>3</a:t>
            </a:r>
            <a:r>
              <a:rPr lang="en-US" dirty="0" smtClean="0"/>
              <a:t> – 11x</a:t>
            </a:r>
            <a:r>
              <a:rPr lang="en-US" baseline="30000" dirty="0" smtClean="0"/>
              <a:t>2 </a:t>
            </a:r>
            <a:r>
              <a:rPr lang="en-US" dirty="0" smtClean="0"/>
              <a:t>+ 8x = 60 </a:t>
            </a:r>
            <a:endParaRPr lang="en-US" dirty="0"/>
          </a:p>
          <a:p>
            <a:pPr marL="0" indent="0">
              <a:buNone/>
            </a:pPr>
            <a:r>
              <a:rPr lang="en-US" dirty="0"/>
              <a:t>Find all x- intercepts </a:t>
            </a:r>
            <a:r>
              <a:rPr lang="en-US" dirty="0" smtClean="0"/>
              <a:t>for k(x) =</a:t>
            </a:r>
            <a:r>
              <a:rPr lang="en-US" dirty="0"/>
              <a:t> x</a:t>
            </a:r>
            <a:r>
              <a:rPr lang="en-US" baseline="30000" dirty="0"/>
              <a:t>4</a:t>
            </a:r>
            <a:r>
              <a:rPr lang="en-US" dirty="0"/>
              <a:t> + 2x</a:t>
            </a:r>
            <a:r>
              <a:rPr lang="en-US" baseline="30000" dirty="0"/>
              <a:t>3</a:t>
            </a:r>
            <a:r>
              <a:rPr lang="en-US" dirty="0"/>
              <a:t> – 11x</a:t>
            </a:r>
            <a:r>
              <a:rPr lang="en-US" baseline="30000" dirty="0"/>
              <a:t>2 </a:t>
            </a:r>
            <a:r>
              <a:rPr lang="en-US" dirty="0"/>
              <a:t>+ </a:t>
            </a:r>
            <a:r>
              <a:rPr lang="en-US" dirty="0" smtClean="0"/>
              <a:t>8x-60</a:t>
            </a:r>
          </a:p>
          <a:p>
            <a:pPr marL="0" indent="0">
              <a:buNone/>
            </a:pPr>
            <a:r>
              <a:rPr lang="en-US" dirty="0" smtClean="0"/>
              <a:t>                               </a:t>
            </a:r>
            <a:r>
              <a:rPr lang="en-US" dirty="0"/>
              <a:t>sketch the graph</a:t>
            </a:r>
          </a:p>
          <a:p>
            <a:r>
              <a:rPr lang="en-US" smtClean="0"/>
              <a:t> </a:t>
            </a:r>
            <a:endParaRPr lang="en-US" dirty="0"/>
          </a:p>
        </p:txBody>
      </p:sp>
    </p:spTree>
    <p:extLst>
      <p:ext uri="{BB962C8B-B14F-4D97-AF65-F5344CB8AC3E}">
        <p14:creationId xmlns:p14="http://schemas.microsoft.com/office/powerpoint/2010/main" val="14670746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Chapter 7 – section 2</a:t>
            </a:r>
            <a:endParaRPr lang="en-US" dirty="0"/>
          </a:p>
        </p:txBody>
      </p:sp>
      <p:sp>
        <p:nvSpPr>
          <p:cNvPr id="5" name="Text Placeholder 4"/>
          <p:cNvSpPr>
            <a:spLocks noGrp="1"/>
          </p:cNvSpPr>
          <p:nvPr>
            <p:ph type="body" idx="1"/>
          </p:nvPr>
        </p:nvSpPr>
        <p:spPr/>
        <p:txBody>
          <a:bodyPr/>
          <a:lstStyle/>
          <a:p>
            <a:r>
              <a:rPr lang="en-US" dirty="0" smtClean="0"/>
              <a:t>Rational functions</a:t>
            </a:r>
            <a:endParaRPr lang="en-US" dirty="0"/>
          </a:p>
        </p:txBody>
      </p:sp>
    </p:spTree>
    <p:extLst>
      <p:ext uri="{BB962C8B-B14F-4D97-AF65-F5344CB8AC3E}">
        <p14:creationId xmlns:p14="http://schemas.microsoft.com/office/powerpoint/2010/main" val="2229061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inverse</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Inverse operators:    add/subtract  </a:t>
            </a:r>
            <a:r>
              <a:rPr lang="en-US" dirty="0" err="1" smtClean="0"/>
              <a:t>mult</a:t>
            </a:r>
            <a:r>
              <a:rPr lang="en-US" dirty="0" smtClean="0"/>
              <a:t>/div  power/root</a:t>
            </a:r>
          </a:p>
          <a:p>
            <a:r>
              <a:rPr lang="en-US" dirty="0" smtClean="0"/>
              <a:t>Inverse numbers :  2 and -2 are additive inverses          2 and ½ are multiplicative inverses</a:t>
            </a:r>
          </a:p>
          <a:p>
            <a:endParaRPr lang="en-US" dirty="0"/>
          </a:p>
          <a:p>
            <a:r>
              <a:rPr lang="en-US" dirty="0" smtClean="0"/>
              <a:t>Generalizing -  inverses “cancel”  - return you to the original condition</a:t>
            </a:r>
          </a:p>
          <a:p>
            <a:r>
              <a:rPr lang="en-US" dirty="0" smtClean="0"/>
              <a:t>Functions – input gives output ---</a:t>
            </a:r>
          </a:p>
          <a:p>
            <a:pPr marL="0" indent="0">
              <a:buNone/>
            </a:pPr>
            <a:r>
              <a:rPr lang="en-US" dirty="0" smtClean="0"/>
              <a:t>     inverse of function  – inputting the output of the original function returns the same </a:t>
            </a:r>
          </a:p>
          <a:p>
            <a:pPr marL="0" indent="0">
              <a:buNone/>
            </a:pPr>
            <a:r>
              <a:rPr lang="en-US" dirty="0"/>
              <a:t> </a:t>
            </a:r>
            <a:r>
              <a:rPr lang="en-US" dirty="0" smtClean="0"/>
              <a:t>                                          # that you input </a:t>
            </a:r>
          </a:p>
          <a:p>
            <a:pPr marL="0" indent="0">
              <a:buNone/>
            </a:pPr>
            <a:r>
              <a:rPr lang="en-US" dirty="0"/>
              <a:t> </a:t>
            </a:r>
            <a:r>
              <a:rPr lang="en-US" dirty="0" smtClean="0"/>
              <a:t>                                (returns you to the original number) </a:t>
            </a:r>
          </a:p>
          <a:p>
            <a:pPr marL="0" indent="0">
              <a:buNone/>
            </a:pPr>
            <a:r>
              <a:rPr lang="en-US" dirty="0" smtClean="0">
                <a:solidFill>
                  <a:srgbClr val="FF0000"/>
                </a:solidFill>
              </a:rPr>
              <a:t>domain and range are interchanged – this sometimes IMPOSES a restriction on the domain of the inverse of the function - </a:t>
            </a:r>
          </a:p>
          <a:p>
            <a:endParaRPr lang="en-US" dirty="0" smtClean="0"/>
          </a:p>
          <a:p>
            <a:r>
              <a:rPr lang="en-US" dirty="0" smtClean="0"/>
              <a:t> notation        f</a:t>
            </a:r>
            <a:r>
              <a:rPr lang="en-US" baseline="30000" dirty="0" smtClean="0"/>
              <a:t>-1</a:t>
            </a:r>
            <a:r>
              <a:rPr lang="en-US" dirty="0" smtClean="0"/>
              <a:t>(x)  means: the inverse of function f</a:t>
            </a:r>
          </a:p>
          <a:p>
            <a:pPr marL="0" indent="0">
              <a:buNone/>
            </a:pPr>
            <a:r>
              <a:rPr lang="en-US" dirty="0" smtClean="0"/>
              <a:t>        NOTE: the inverse of a function is NOT always a function</a:t>
            </a:r>
          </a:p>
          <a:p>
            <a:pPr marL="0" indent="0">
              <a:buNone/>
            </a:pPr>
            <a:endParaRPr lang="en-US" dirty="0" smtClean="0"/>
          </a:p>
          <a:p>
            <a:pPr marL="0" indent="0">
              <a:buNone/>
            </a:pPr>
            <a:r>
              <a:rPr lang="en-US" dirty="0"/>
              <a:t> </a:t>
            </a:r>
            <a:r>
              <a:rPr lang="en-US" dirty="0" smtClean="0"/>
              <a:t>                    </a:t>
            </a:r>
            <a:endParaRPr lang="en-US" dirty="0"/>
          </a:p>
        </p:txBody>
      </p:sp>
    </p:spTree>
    <p:extLst>
      <p:ext uri="{BB962C8B-B14F-4D97-AF65-F5344CB8AC3E}">
        <p14:creationId xmlns:p14="http://schemas.microsoft.com/office/powerpoint/2010/main" val="387570526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Rational functions</a:t>
            </a:r>
            <a:endParaRPr lang="en-US" dirty="0"/>
          </a:p>
        </p:txBody>
      </p:sp>
      <mc:AlternateContent xmlns:mc="http://schemas.openxmlformats.org/markup-compatibility/2006" xmlns:a14="http://schemas.microsoft.com/office/drawing/2010/main">
        <mc:Choice Requires="a14">
          <p:sp>
            <p:nvSpPr>
              <p:cNvPr id="5" name="Content Placeholder 4"/>
              <p:cNvSpPr>
                <a:spLocks noGrp="1"/>
              </p:cNvSpPr>
              <p:nvPr>
                <p:ph idx="1"/>
              </p:nvPr>
            </p:nvSpPr>
            <p:spPr/>
            <p:txBody>
              <a:bodyPr/>
              <a:lstStyle/>
              <a:p>
                <a:r>
                  <a:rPr lang="en-US" dirty="0" smtClean="0"/>
                  <a:t>A rational function is the quotient of 2 polynomial functions</a:t>
                </a:r>
              </a:p>
              <a:p>
                <a:endParaRPr lang="en-US" dirty="0"/>
              </a:p>
              <a:p>
                <a14:m>
                  <m:oMath xmlns:m="http://schemas.openxmlformats.org/officeDocument/2006/math">
                    <m:r>
                      <a:rPr lang="en-US" b="0" i="1" smtClean="0">
                        <a:latin typeface="Cambria Math"/>
                      </a:rPr>
                      <m:t>𝑓</m:t>
                    </m:r>
                    <m:d>
                      <m:dPr>
                        <m:ctrlPr>
                          <a:rPr lang="en-US" b="0" i="1" smtClean="0">
                            <a:latin typeface="Cambria Math" panose="02040503050406030204" pitchFamily="18" charset="0"/>
                          </a:rPr>
                        </m:ctrlPr>
                      </m:dPr>
                      <m:e>
                        <m:r>
                          <a:rPr lang="en-US" b="0" i="1" smtClean="0">
                            <a:latin typeface="Cambria Math"/>
                          </a:rPr>
                          <m:t>𝑥</m:t>
                        </m:r>
                      </m:e>
                    </m:d>
                    <m:r>
                      <a:rPr lang="en-US" b="0" i="1" smtClean="0">
                        <a:latin typeface="Cambria Math"/>
                      </a:rPr>
                      <m:t>= </m:t>
                    </m:r>
                    <m:f>
                      <m:fPr>
                        <m:ctrlPr>
                          <a:rPr lang="en-US" b="0" i="1" smtClean="0">
                            <a:latin typeface="Cambria Math" panose="02040503050406030204" pitchFamily="18" charset="0"/>
                          </a:rPr>
                        </m:ctrlPr>
                      </m:fPr>
                      <m:num>
                        <m:r>
                          <a:rPr lang="en-US" b="0" i="1" smtClean="0">
                            <a:latin typeface="Cambria Math"/>
                          </a:rPr>
                          <m:t>𝑝</m:t>
                        </m:r>
                        <m:r>
                          <a:rPr lang="en-US" b="0" i="1" smtClean="0">
                            <a:latin typeface="Cambria Math"/>
                          </a:rPr>
                          <m:t>(</m:t>
                        </m:r>
                        <m:r>
                          <a:rPr lang="en-US" b="0" i="1" smtClean="0">
                            <a:latin typeface="Cambria Math"/>
                          </a:rPr>
                          <m:t>𝑥</m:t>
                        </m:r>
                        <m:r>
                          <a:rPr lang="en-US" b="0" i="1" smtClean="0">
                            <a:latin typeface="Cambria Math"/>
                          </a:rPr>
                          <m:t>)</m:t>
                        </m:r>
                      </m:num>
                      <m:den>
                        <m:r>
                          <a:rPr lang="en-US" b="0" i="1" smtClean="0">
                            <a:latin typeface="Cambria Math"/>
                          </a:rPr>
                          <m:t>𝑞</m:t>
                        </m:r>
                        <m:r>
                          <a:rPr lang="en-US" b="0" i="1" smtClean="0">
                            <a:latin typeface="Cambria Math"/>
                          </a:rPr>
                          <m:t>(</m:t>
                        </m:r>
                        <m:r>
                          <a:rPr lang="en-US" b="0" i="1" smtClean="0">
                            <a:latin typeface="Cambria Math"/>
                          </a:rPr>
                          <m:t>𝑥</m:t>
                        </m:r>
                        <m:r>
                          <a:rPr lang="en-US" b="0" i="1" smtClean="0">
                            <a:latin typeface="Cambria Math"/>
                          </a:rPr>
                          <m:t>)</m:t>
                        </m:r>
                      </m:den>
                    </m:f>
                    <m:r>
                      <a:rPr lang="en-US" b="0" i="1" smtClean="0">
                        <a:latin typeface="Cambria Math"/>
                      </a:rPr>
                      <m:t>  </m:t>
                    </m:r>
                  </m:oMath>
                </a14:m>
                <a:r>
                  <a:rPr lang="en-US" dirty="0" smtClean="0"/>
                  <a:t>   where p(x) and q(x) are               </a:t>
                </a:r>
              </a:p>
              <a:p>
                <a:pPr marL="0" indent="0">
                  <a:buNone/>
                </a:pPr>
                <a:r>
                  <a:rPr lang="en-US" dirty="0"/>
                  <a:t> </a:t>
                </a:r>
                <a:r>
                  <a:rPr lang="en-US" dirty="0" smtClean="0"/>
                  <a:t>                                polynomial functions</a:t>
                </a:r>
              </a:p>
              <a:p>
                <a:r>
                  <a:rPr lang="en-US" dirty="0" smtClean="0"/>
                  <a:t>Ex:</a:t>
                </a:r>
                <a:endParaRPr lang="en-US" dirty="0"/>
              </a:p>
            </p:txBody>
          </p:sp>
        </mc:Choice>
        <mc:Fallback xmlns="">
          <p:sp>
            <p:nvSpPr>
              <p:cNvPr id="5" name="Content Placeholder 4"/>
              <p:cNvSpPr>
                <a:spLocks noGrp="1" noRot="1" noChangeAspect="1" noMove="1" noResize="1" noEditPoints="1" noAdjustHandles="1" noChangeArrowheads="1" noChangeShapeType="1" noTextEdit="1"/>
              </p:cNvSpPr>
              <p:nvPr>
                <p:ph idx="1"/>
              </p:nvPr>
            </p:nvSpPr>
            <p:spPr>
              <a:blipFill rotWithShape="1">
                <a:blip r:embed="rId2"/>
                <a:stretch>
                  <a:fillRect l="-1630" t="-1752" r="-2074"/>
                </a:stretch>
              </a:blipFill>
            </p:spPr>
            <p:txBody>
              <a:bodyPr/>
              <a:lstStyle/>
              <a:p>
                <a:r>
                  <a:rPr lang="en-US">
                    <a:noFill/>
                  </a:rPr>
                  <a:t> </a:t>
                </a:r>
              </a:p>
            </p:txBody>
          </p:sp>
        </mc:Fallback>
      </mc:AlternateContent>
    </p:spTree>
    <p:extLst>
      <p:ext uri="{BB962C8B-B14F-4D97-AF65-F5344CB8AC3E}">
        <p14:creationId xmlns:p14="http://schemas.microsoft.com/office/powerpoint/2010/main" val="37532545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Domain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85000" lnSpcReduction="20000"/>
              </a:bodyPr>
              <a:lstStyle/>
              <a:p>
                <a:r>
                  <a:rPr lang="en-US" dirty="0" smtClean="0"/>
                  <a:t>Domain of rational function are generally restricted -  Denominator cannot equal zero</a:t>
                </a:r>
              </a:p>
              <a:p>
                <a:pPr marL="0" indent="0">
                  <a:buNone/>
                </a:pPr>
                <a:r>
                  <a:rPr lang="en-US" dirty="0" smtClean="0"/>
                  <a:t>         This has already been discussed </a:t>
                </a:r>
              </a:p>
              <a:p>
                <a:pPr marL="0" indent="0">
                  <a:buNone/>
                </a:pPr>
                <a:r>
                  <a:rPr lang="en-US" dirty="0" smtClean="0"/>
                  <a:t>Review:    find domain for</a:t>
                </a:r>
              </a:p>
              <a:p>
                <a:pPr marL="0" indent="0">
                  <a:buNone/>
                </a:pPr>
                <a14:m>
                  <m:oMath xmlns:m="http://schemas.openxmlformats.org/officeDocument/2006/math">
                    <m:r>
                      <a:rPr lang="en-US" b="0" i="1" smtClean="0">
                        <a:latin typeface="Cambria Math"/>
                      </a:rPr>
                      <m:t>𝑓</m:t>
                    </m:r>
                    <m:d>
                      <m:dPr>
                        <m:ctrlPr>
                          <a:rPr lang="en-US" b="0" i="1" smtClean="0">
                            <a:latin typeface="Cambria Math" panose="02040503050406030204" pitchFamily="18" charset="0"/>
                          </a:rPr>
                        </m:ctrlPr>
                      </m:dPr>
                      <m:e>
                        <m:r>
                          <a:rPr lang="en-US" b="0" i="1" smtClean="0">
                            <a:latin typeface="Cambria Math"/>
                          </a:rPr>
                          <m:t>𝑥</m:t>
                        </m:r>
                      </m:e>
                    </m:d>
                    <m:r>
                      <a:rPr lang="en-US" b="0" i="1" smtClean="0">
                        <a:latin typeface="Cambria Math"/>
                      </a:rPr>
                      <m:t>=</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a:rPr>
                              <m:t>𝑥</m:t>
                            </m:r>
                          </m:e>
                          <m:sup>
                            <m:r>
                              <a:rPr lang="en-US" b="0" i="1" smtClean="0">
                                <a:latin typeface="Cambria Math"/>
                              </a:rPr>
                              <m:t>2</m:t>
                            </m:r>
                          </m:sup>
                        </m:sSup>
                        <m:r>
                          <a:rPr lang="en-US" b="0" i="1" smtClean="0">
                            <a:latin typeface="Cambria Math"/>
                          </a:rPr>
                          <m:t>−4</m:t>
                        </m:r>
                      </m:num>
                      <m:den>
                        <m:sSup>
                          <m:sSupPr>
                            <m:ctrlPr>
                              <a:rPr lang="en-US" b="0" i="1" smtClean="0">
                                <a:latin typeface="Cambria Math" panose="02040503050406030204" pitchFamily="18" charset="0"/>
                              </a:rPr>
                            </m:ctrlPr>
                          </m:sSupPr>
                          <m:e>
                            <m:r>
                              <a:rPr lang="en-US" b="0" i="1" smtClean="0">
                                <a:latin typeface="Cambria Math"/>
                              </a:rPr>
                              <m:t>𝑥</m:t>
                            </m:r>
                          </m:e>
                          <m:sup>
                            <m:r>
                              <a:rPr lang="en-US" b="0" i="1" smtClean="0">
                                <a:latin typeface="Cambria Math"/>
                              </a:rPr>
                              <m:t>2</m:t>
                            </m:r>
                          </m:sup>
                        </m:sSup>
                        <m:r>
                          <a:rPr lang="en-US" b="0" i="1" smtClean="0">
                            <a:latin typeface="Cambria Math"/>
                          </a:rPr>
                          <m:t>−7</m:t>
                        </m:r>
                        <m:r>
                          <a:rPr lang="en-US" b="0" i="1" smtClean="0">
                            <a:latin typeface="Cambria Math"/>
                          </a:rPr>
                          <m:t>𝑥</m:t>
                        </m:r>
                        <m:r>
                          <a:rPr lang="en-US" b="0" i="1" smtClean="0">
                            <a:latin typeface="Cambria Math"/>
                          </a:rPr>
                          <m:t>−18</m:t>
                        </m:r>
                      </m:den>
                    </m:f>
                  </m:oMath>
                </a14:m>
                <a:r>
                  <a:rPr lang="en-US" dirty="0" smtClean="0"/>
                  <a:t>                         </a:t>
                </a:r>
                <a14:m>
                  <m:oMath xmlns:m="http://schemas.openxmlformats.org/officeDocument/2006/math">
                    <m:r>
                      <a:rPr lang="en-US" b="0" i="1" dirty="0" smtClean="0">
                        <a:latin typeface="Cambria Math"/>
                      </a:rPr>
                      <m:t>𝑔</m:t>
                    </m:r>
                    <m:d>
                      <m:dPr>
                        <m:ctrlPr>
                          <a:rPr lang="en-US" b="0" i="1" dirty="0" smtClean="0">
                            <a:latin typeface="Cambria Math" panose="02040503050406030204" pitchFamily="18" charset="0"/>
                          </a:rPr>
                        </m:ctrlPr>
                      </m:dPr>
                      <m:e>
                        <m:r>
                          <a:rPr lang="en-US" b="0" i="1" dirty="0" smtClean="0">
                            <a:latin typeface="Cambria Math"/>
                          </a:rPr>
                          <m:t>𝑥</m:t>
                        </m:r>
                      </m:e>
                    </m:d>
                    <m:r>
                      <a:rPr lang="en-US" b="0" i="1" dirty="0" smtClean="0">
                        <a:latin typeface="Cambria Math"/>
                      </a:rPr>
                      <m:t>=</m:t>
                    </m:r>
                    <m:f>
                      <m:fPr>
                        <m:ctrlPr>
                          <a:rPr lang="en-US" b="0" i="1" dirty="0" smtClean="0">
                            <a:latin typeface="Cambria Math" panose="02040503050406030204" pitchFamily="18" charset="0"/>
                          </a:rPr>
                        </m:ctrlPr>
                      </m:fPr>
                      <m:num>
                        <m:r>
                          <a:rPr lang="en-US" b="0" i="1" dirty="0" smtClean="0">
                            <a:latin typeface="Cambria Math"/>
                          </a:rPr>
                          <m:t>9</m:t>
                        </m:r>
                      </m:num>
                      <m:den>
                        <m:sSup>
                          <m:sSupPr>
                            <m:ctrlPr>
                              <a:rPr lang="en-US" b="0" i="1" dirty="0" smtClean="0">
                                <a:latin typeface="Cambria Math" panose="02040503050406030204" pitchFamily="18" charset="0"/>
                              </a:rPr>
                            </m:ctrlPr>
                          </m:sSupPr>
                          <m:e>
                            <m:r>
                              <a:rPr lang="en-US" b="0" i="1" dirty="0" smtClean="0">
                                <a:latin typeface="Cambria Math"/>
                              </a:rPr>
                              <m:t>𝑥</m:t>
                            </m:r>
                          </m:e>
                          <m:sup>
                            <m:r>
                              <a:rPr lang="en-US" b="0" i="1" dirty="0" smtClean="0">
                                <a:latin typeface="Cambria Math"/>
                              </a:rPr>
                              <m:t>2</m:t>
                            </m:r>
                          </m:sup>
                        </m:sSup>
                        <m:r>
                          <a:rPr lang="en-US" b="0" i="1" dirty="0" smtClean="0">
                            <a:latin typeface="Cambria Math"/>
                          </a:rPr>
                          <m:t>− 6</m:t>
                        </m:r>
                        <m:r>
                          <a:rPr lang="en-US" b="0" i="1" dirty="0" smtClean="0">
                            <a:latin typeface="Cambria Math"/>
                          </a:rPr>
                          <m:t>𝑥</m:t>
                        </m:r>
                        <m:r>
                          <a:rPr lang="en-US" b="0" i="1" dirty="0" smtClean="0">
                            <a:latin typeface="Cambria Math"/>
                          </a:rPr>
                          <m:t> + 4</m:t>
                        </m:r>
                      </m:den>
                    </m:f>
                  </m:oMath>
                </a14:m>
                <a:r>
                  <a:rPr lang="en-US" dirty="0" smtClean="0"/>
                  <a:t>              </a:t>
                </a:r>
              </a:p>
              <a:p>
                <a:pPr marL="0" indent="0">
                  <a:buNone/>
                </a:pPr>
                <a:endParaRPr lang="en-US" dirty="0"/>
              </a:p>
              <a:p>
                <a:pPr marL="0" indent="0">
                  <a:buNone/>
                </a:pPr>
                <a:r>
                  <a:rPr lang="en-US" dirty="0" smtClean="0"/>
                  <a:t>                      </a:t>
                </a:r>
                <a14:m>
                  <m:oMath xmlns:m="http://schemas.openxmlformats.org/officeDocument/2006/math">
                    <m:r>
                      <m:rPr>
                        <m:sty m:val="p"/>
                      </m:rPr>
                      <a:rPr lang="en-US" b="0" i="0" dirty="0" smtClean="0">
                        <a:latin typeface="Cambria Math"/>
                      </a:rPr>
                      <m:t>j</m:t>
                    </m:r>
                    <m:d>
                      <m:dPr>
                        <m:ctrlPr>
                          <a:rPr lang="en-US" b="0" i="1" dirty="0" smtClean="0">
                            <a:latin typeface="Cambria Math" panose="02040503050406030204" pitchFamily="18" charset="0"/>
                          </a:rPr>
                        </m:ctrlPr>
                      </m:dPr>
                      <m:e>
                        <m:r>
                          <m:rPr>
                            <m:sty m:val="p"/>
                          </m:rPr>
                          <a:rPr lang="en-US" b="0" i="0" dirty="0" smtClean="0">
                            <a:latin typeface="Cambria Math"/>
                          </a:rPr>
                          <m:t>x</m:t>
                        </m:r>
                      </m:e>
                    </m:d>
                    <m:r>
                      <a:rPr lang="en-US" b="0" i="0" dirty="0" smtClean="0">
                        <a:latin typeface="Cambria Math"/>
                      </a:rPr>
                      <m:t>=</m:t>
                    </m:r>
                    <m:f>
                      <m:fPr>
                        <m:ctrlPr>
                          <a:rPr lang="en-US" i="1" dirty="0" smtClean="0">
                            <a:latin typeface="Cambria Math" panose="02040503050406030204" pitchFamily="18" charset="0"/>
                          </a:rPr>
                        </m:ctrlPr>
                      </m:fPr>
                      <m:num>
                        <m:r>
                          <a:rPr lang="en-US" b="0" i="1" dirty="0" smtClean="0">
                            <a:latin typeface="Cambria Math"/>
                          </a:rPr>
                          <m:t>𝑥</m:t>
                        </m:r>
                        <m:r>
                          <a:rPr lang="en-US" b="0" i="1" dirty="0" smtClean="0">
                            <a:latin typeface="Cambria Math"/>
                          </a:rPr>
                          <m:t> −5</m:t>
                        </m:r>
                      </m:num>
                      <m:den>
                        <m:sSup>
                          <m:sSupPr>
                            <m:ctrlPr>
                              <a:rPr lang="en-US" i="1" dirty="0" smtClean="0">
                                <a:latin typeface="Cambria Math" panose="02040503050406030204" pitchFamily="18" charset="0"/>
                              </a:rPr>
                            </m:ctrlPr>
                          </m:sSupPr>
                          <m:e>
                            <m:r>
                              <a:rPr lang="en-US" b="0" i="1" dirty="0" smtClean="0">
                                <a:latin typeface="Cambria Math"/>
                              </a:rPr>
                              <m:t>𝑥</m:t>
                            </m:r>
                          </m:e>
                          <m:sup>
                            <m:r>
                              <a:rPr lang="en-US" b="0" i="1" dirty="0" smtClean="0">
                                <a:latin typeface="Cambria Math"/>
                              </a:rPr>
                              <m:t>2</m:t>
                            </m:r>
                          </m:sup>
                        </m:sSup>
                        <m:r>
                          <a:rPr lang="en-US" b="0" i="1" dirty="0" smtClean="0">
                            <a:latin typeface="Cambria Math"/>
                          </a:rPr>
                          <m:t>+9</m:t>
                        </m:r>
                      </m:den>
                    </m:f>
                  </m:oMath>
                </a14:m>
                <a:endParaRPr lang="en-US" dirty="0"/>
              </a:p>
              <a:p>
                <a:pPr marL="0" indent="0">
                  <a:buNone/>
                </a:pPr>
                <a:endParaRPr lang="en-US" dirty="0"/>
              </a:p>
              <a:p>
                <a:r>
                  <a:rPr lang="en-US" dirty="0" smtClean="0"/>
                  <a:t> Range may or may not be restricted – this is not easily determined and will not be discussed here</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333" t="-2695" r="-667" b="-135"/>
                </a:stretch>
              </a:blipFill>
            </p:spPr>
            <p:txBody>
              <a:bodyPr/>
              <a:lstStyle/>
              <a:p>
                <a:r>
                  <a:rPr lang="en-US">
                    <a:noFill/>
                  </a:rPr>
                  <a:t> </a:t>
                </a:r>
              </a:p>
            </p:txBody>
          </p:sp>
        </mc:Fallback>
      </mc:AlternateContent>
    </p:spTree>
    <p:extLst>
      <p:ext uri="{BB962C8B-B14F-4D97-AF65-F5344CB8AC3E}">
        <p14:creationId xmlns:p14="http://schemas.microsoft.com/office/powerpoint/2010/main" val="31075806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Key elements</a:t>
            </a:r>
            <a:endParaRPr lang="en-US" dirty="0"/>
          </a:p>
        </p:txBody>
      </p:sp>
      <p:sp>
        <p:nvSpPr>
          <p:cNvPr id="5" name="Content Placeholder 4"/>
          <p:cNvSpPr>
            <a:spLocks noGrp="1"/>
          </p:cNvSpPr>
          <p:nvPr>
            <p:ph idx="1"/>
          </p:nvPr>
        </p:nvSpPr>
        <p:spPr/>
        <p:txBody>
          <a:bodyPr>
            <a:normAutofit fontScale="77500" lnSpcReduction="20000"/>
          </a:bodyPr>
          <a:lstStyle/>
          <a:p>
            <a:r>
              <a:rPr lang="en-US" dirty="0" smtClean="0"/>
              <a:t> vertical asymptotes and “holes”</a:t>
            </a:r>
          </a:p>
          <a:p>
            <a:pPr marL="0" indent="0">
              <a:buNone/>
            </a:pPr>
            <a:r>
              <a:rPr lang="en-US" dirty="0" smtClean="0"/>
              <a:t>A  restriction in the domain means that there are NO points above those x-values -  since these are single points (not intervals) the graph must “skip” that point.  </a:t>
            </a:r>
          </a:p>
          <a:p>
            <a:pPr marL="0" indent="0">
              <a:buNone/>
            </a:pPr>
            <a:r>
              <a:rPr lang="en-US" dirty="0"/>
              <a:t> </a:t>
            </a:r>
            <a:r>
              <a:rPr lang="en-US" dirty="0" smtClean="0"/>
              <a:t>       </a:t>
            </a:r>
          </a:p>
          <a:p>
            <a:pPr marL="0" indent="0">
              <a:buNone/>
            </a:pPr>
            <a:r>
              <a:rPr lang="en-US" dirty="0" smtClean="0"/>
              <a:t>This either creates a “hole”  or a “wall” (called an asymptote)</a:t>
            </a:r>
          </a:p>
          <a:p>
            <a:endParaRPr lang="en-US" dirty="0"/>
          </a:p>
          <a:p>
            <a:r>
              <a:rPr lang="en-US" dirty="0" smtClean="0"/>
              <a:t>Horizontal asymptotes: these occur when the quotient approaches a constant value for large values of x -  they frequently cause a skip in the range but not always</a:t>
            </a:r>
          </a:p>
          <a:p>
            <a:endParaRPr lang="en-US" dirty="0" smtClean="0"/>
          </a:p>
          <a:p>
            <a:r>
              <a:rPr lang="en-US" dirty="0" smtClean="0"/>
              <a:t>Oblique asymptotes</a:t>
            </a:r>
            <a:endParaRPr lang="en-US" dirty="0"/>
          </a:p>
        </p:txBody>
      </p:sp>
    </p:spTree>
    <p:extLst>
      <p:ext uri="{BB962C8B-B14F-4D97-AF65-F5344CB8AC3E}">
        <p14:creationId xmlns:p14="http://schemas.microsoft.com/office/powerpoint/2010/main" val="30471216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Vertical asymptotes –</a:t>
            </a:r>
            <a:r>
              <a:rPr lang="en-US" dirty="0" err="1" smtClean="0"/>
              <a:t>vs</a:t>
            </a:r>
            <a:r>
              <a:rPr lang="en-US" dirty="0" smtClean="0"/>
              <a:t>- holes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If a factor in the denominator also occurs in the numerator the restriction at that value creates a hole</a:t>
                </a:r>
              </a:p>
              <a:p>
                <a:r>
                  <a:rPr lang="en-US" dirty="0" smtClean="0"/>
                  <a:t>Otherwise a restriction causes an asymptote</a:t>
                </a:r>
              </a:p>
              <a:p>
                <a:r>
                  <a:rPr lang="en-US" dirty="0" smtClean="0"/>
                  <a:t>Examples:</a:t>
                </a:r>
              </a:p>
              <a:p>
                <a14:m>
                  <m:oMath xmlns:m="http://schemas.openxmlformats.org/officeDocument/2006/math">
                    <m:r>
                      <a:rPr lang="en-US" b="0" i="1" smtClean="0">
                        <a:latin typeface="Cambria Math"/>
                      </a:rPr>
                      <m:t>𝑓</m:t>
                    </m:r>
                    <m:d>
                      <m:dPr>
                        <m:ctrlPr>
                          <a:rPr lang="en-US" b="0" i="1" smtClean="0">
                            <a:latin typeface="Cambria Math" panose="02040503050406030204" pitchFamily="18" charset="0"/>
                          </a:rPr>
                        </m:ctrlPr>
                      </m:dPr>
                      <m:e>
                        <m:r>
                          <a:rPr lang="en-US" b="0" i="1" smtClean="0">
                            <a:latin typeface="Cambria Math"/>
                          </a:rPr>
                          <m:t>𝑥</m:t>
                        </m:r>
                      </m:e>
                    </m:d>
                    <m:r>
                      <a:rPr lang="en-US" b="0" i="1" smtClean="0">
                        <a:latin typeface="Cambria Math"/>
                      </a:rPr>
                      <m:t>=</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a:rPr>
                              <m:t>𝑥</m:t>
                            </m:r>
                          </m:e>
                          <m:sup>
                            <m:r>
                              <a:rPr lang="en-US" b="0" i="1" smtClean="0">
                                <a:latin typeface="Cambria Math"/>
                              </a:rPr>
                              <m:t>2</m:t>
                            </m:r>
                          </m:sup>
                        </m:sSup>
                        <m:r>
                          <a:rPr lang="en-US" b="0" i="1" smtClean="0">
                            <a:latin typeface="Cambria Math"/>
                          </a:rPr>
                          <m:t>−4</m:t>
                        </m:r>
                      </m:num>
                      <m:den>
                        <m:sSup>
                          <m:sSupPr>
                            <m:ctrlPr>
                              <a:rPr lang="en-US" b="0" i="1" smtClean="0">
                                <a:latin typeface="Cambria Math" panose="02040503050406030204" pitchFamily="18" charset="0"/>
                              </a:rPr>
                            </m:ctrlPr>
                          </m:sSupPr>
                          <m:e>
                            <m:r>
                              <a:rPr lang="en-US" b="0" i="1" smtClean="0">
                                <a:latin typeface="Cambria Math"/>
                              </a:rPr>
                              <m:t>𝑥</m:t>
                            </m:r>
                          </m:e>
                          <m:sup>
                            <m:r>
                              <a:rPr lang="en-US" b="0" i="1" smtClean="0">
                                <a:latin typeface="Cambria Math"/>
                              </a:rPr>
                              <m:t>2</m:t>
                            </m:r>
                          </m:sup>
                        </m:sSup>
                        <m:r>
                          <a:rPr lang="en-US" b="0" i="1" smtClean="0">
                            <a:latin typeface="Cambria Math"/>
                          </a:rPr>
                          <m:t>−7</m:t>
                        </m:r>
                        <m:r>
                          <a:rPr lang="en-US" b="0" i="1" smtClean="0">
                            <a:latin typeface="Cambria Math"/>
                          </a:rPr>
                          <m:t>𝑥</m:t>
                        </m:r>
                        <m:r>
                          <a:rPr lang="en-US" b="0" i="1" smtClean="0">
                            <a:latin typeface="Cambria Math"/>
                          </a:rPr>
                          <m:t>−18</m:t>
                        </m:r>
                      </m:den>
                    </m:f>
                  </m:oMath>
                </a14:m>
                <a:endParaRPr lang="en-US" dirty="0" smtClean="0"/>
              </a:p>
              <a:p>
                <a14:m>
                  <m:oMath xmlns:m="http://schemas.openxmlformats.org/officeDocument/2006/math">
                    <m:r>
                      <a:rPr lang="en-US" b="0" i="1" smtClean="0">
                        <a:latin typeface="Cambria Math"/>
                      </a:rPr>
                      <m:t>𝑔</m:t>
                    </m:r>
                    <m:d>
                      <m:dPr>
                        <m:ctrlPr>
                          <a:rPr lang="en-US" b="0" i="1" smtClean="0">
                            <a:latin typeface="Cambria Math" panose="02040503050406030204" pitchFamily="18" charset="0"/>
                          </a:rPr>
                        </m:ctrlPr>
                      </m:dPr>
                      <m:e>
                        <m:r>
                          <a:rPr lang="en-US" b="0" i="1" smtClean="0">
                            <a:latin typeface="Cambria Math"/>
                          </a:rPr>
                          <m:t>𝑥</m:t>
                        </m:r>
                      </m:e>
                    </m:d>
                    <m:r>
                      <a:rPr lang="en-US" b="0" i="1" smtClean="0">
                        <a:latin typeface="Cambria Math"/>
                      </a:rPr>
                      <m:t>=</m:t>
                    </m:r>
                    <m:f>
                      <m:fPr>
                        <m:ctrlPr>
                          <a:rPr lang="en-US" i="1" smtClean="0">
                            <a:latin typeface="Cambria Math" panose="02040503050406030204" pitchFamily="18" charset="0"/>
                          </a:rPr>
                        </m:ctrlPr>
                      </m:fPr>
                      <m:num>
                        <m:r>
                          <a:rPr lang="en-US" b="0" i="1" smtClean="0">
                            <a:latin typeface="Cambria Math"/>
                          </a:rPr>
                          <m:t>3</m:t>
                        </m:r>
                        <m:r>
                          <a:rPr lang="en-US" b="0" i="1" smtClean="0">
                            <a:latin typeface="Cambria Math"/>
                          </a:rPr>
                          <m:t>𝑥</m:t>
                        </m:r>
                        <m:r>
                          <a:rPr lang="en-US" b="0" i="1" smtClean="0">
                            <a:latin typeface="Cambria Math"/>
                          </a:rPr>
                          <m:t> −7</m:t>
                        </m:r>
                      </m:num>
                      <m:den>
                        <m:sSup>
                          <m:sSupPr>
                            <m:ctrlPr>
                              <a:rPr lang="en-US" i="1" smtClean="0">
                                <a:latin typeface="Cambria Math" panose="02040503050406030204" pitchFamily="18" charset="0"/>
                              </a:rPr>
                            </m:ctrlPr>
                          </m:sSupPr>
                          <m:e>
                            <m:r>
                              <a:rPr lang="en-US" b="0" i="1" smtClean="0">
                                <a:latin typeface="Cambria Math"/>
                              </a:rPr>
                              <m:t>𝑥</m:t>
                            </m:r>
                          </m:e>
                          <m:sup>
                            <m:r>
                              <a:rPr lang="en-US" b="0" i="1" smtClean="0">
                                <a:latin typeface="Cambria Math"/>
                              </a:rPr>
                              <m:t>2</m:t>
                            </m:r>
                          </m:sup>
                        </m:sSup>
                        <m:r>
                          <a:rPr lang="en-US" b="0" i="1" smtClean="0">
                            <a:latin typeface="Cambria Math"/>
                          </a:rPr>
                          <m:t>−2</m:t>
                        </m:r>
                        <m:r>
                          <a:rPr lang="en-US" b="0" i="1" smtClean="0">
                            <a:latin typeface="Cambria Math"/>
                          </a:rPr>
                          <m:t>𝑥</m:t>
                        </m:r>
                        <m:r>
                          <a:rPr lang="en-US" b="0" i="1" smtClean="0">
                            <a:latin typeface="Cambria Math"/>
                          </a:rPr>
                          <m:t> −24</m:t>
                        </m:r>
                      </m:den>
                    </m:f>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630" t="-1752"/>
                </a:stretch>
              </a:blipFill>
            </p:spPr>
            <p:txBody>
              <a:bodyPr/>
              <a:lstStyle/>
              <a:p>
                <a:r>
                  <a:rPr lang="en-US">
                    <a:noFill/>
                  </a:rPr>
                  <a:t> </a:t>
                </a:r>
              </a:p>
            </p:txBody>
          </p:sp>
        </mc:Fallback>
      </mc:AlternateContent>
    </p:spTree>
    <p:extLst>
      <p:ext uri="{BB962C8B-B14F-4D97-AF65-F5344CB8AC3E}">
        <p14:creationId xmlns:p14="http://schemas.microsoft.com/office/powerpoint/2010/main" val="78630016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Horizontal asymptotes – end behavior</a:t>
            </a:r>
            <a:endParaRPr lang="en-US" dirty="0"/>
          </a:p>
        </p:txBody>
      </p:sp>
      <p:sp>
        <p:nvSpPr>
          <p:cNvPr id="3" name="Content Placeholder 2"/>
          <p:cNvSpPr>
            <a:spLocks noGrp="1"/>
          </p:cNvSpPr>
          <p:nvPr>
            <p:ph idx="1"/>
          </p:nvPr>
        </p:nvSpPr>
        <p:spPr/>
        <p:txBody>
          <a:bodyPr/>
          <a:lstStyle/>
          <a:p>
            <a:r>
              <a:rPr lang="en-US" dirty="0" smtClean="0"/>
              <a:t> Recall what happens when x is HUGE either negative or positive</a:t>
            </a:r>
          </a:p>
          <a:p>
            <a:endParaRPr lang="en-US" dirty="0"/>
          </a:p>
          <a:p>
            <a:r>
              <a:rPr lang="en-US" dirty="0" smtClean="0"/>
              <a:t> The behavior was dependent on the degree of the polynomial</a:t>
            </a:r>
          </a:p>
          <a:p>
            <a:endParaRPr lang="en-US" dirty="0"/>
          </a:p>
          <a:p>
            <a:r>
              <a:rPr lang="en-US" dirty="0" smtClean="0"/>
              <a:t>Now we are dividing – there are 3 possibilities</a:t>
            </a:r>
            <a:endParaRPr lang="en-US" dirty="0"/>
          </a:p>
        </p:txBody>
      </p:sp>
    </p:spTree>
    <p:extLst>
      <p:ext uri="{BB962C8B-B14F-4D97-AF65-F5344CB8AC3E}">
        <p14:creationId xmlns:p14="http://schemas.microsoft.com/office/powerpoint/2010/main" val="114487167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10000"/>
              </a:bodyPr>
              <a:lstStyle/>
              <a:p>
                <a:r>
                  <a:rPr lang="en-US" dirty="0" smtClean="0"/>
                  <a:t>Given </a:t>
                </a:r>
                <a14:m>
                  <m:oMath xmlns:m="http://schemas.openxmlformats.org/officeDocument/2006/math">
                    <m:r>
                      <a:rPr lang="en-US" b="0" i="1" smtClean="0">
                        <a:latin typeface="Cambria Math"/>
                      </a:rPr>
                      <m:t>𝑓</m:t>
                    </m:r>
                    <m:d>
                      <m:dPr>
                        <m:ctrlPr>
                          <a:rPr lang="en-US" b="0" i="1" smtClean="0">
                            <a:latin typeface="Cambria Math" panose="02040503050406030204" pitchFamily="18" charset="0"/>
                          </a:rPr>
                        </m:ctrlPr>
                      </m:dPr>
                      <m:e>
                        <m:r>
                          <a:rPr lang="en-US" b="0" i="1" smtClean="0">
                            <a:latin typeface="Cambria Math"/>
                          </a:rPr>
                          <m:t>𝑥</m:t>
                        </m:r>
                      </m:e>
                    </m:d>
                    <m:r>
                      <a:rPr lang="en-US" b="0" i="1" smtClean="0">
                        <a:latin typeface="Cambria Math"/>
                      </a:rPr>
                      <m:t>= </m:t>
                    </m:r>
                    <m:f>
                      <m:fPr>
                        <m:ctrlPr>
                          <a:rPr lang="en-US" b="0" i="1" smtClean="0">
                            <a:latin typeface="Cambria Math" panose="02040503050406030204" pitchFamily="18" charset="0"/>
                          </a:rPr>
                        </m:ctrlPr>
                      </m:fPr>
                      <m:num>
                        <m:r>
                          <a:rPr lang="en-US" b="0" i="1" smtClean="0">
                            <a:latin typeface="Cambria Math"/>
                          </a:rPr>
                          <m:t>𝑝</m:t>
                        </m:r>
                        <m:r>
                          <a:rPr lang="en-US" b="0" i="1" smtClean="0">
                            <a:latin typeface="Cambria Math"/>
                          </a:rPr>
                          <m:t>(</m:t>
                        </m:r>
                        <m:r>
                          <a:rPr lang="en-US" b="0" i="1" smtClean="0">
                            <a:latin typeface="Cambria Math"/>
                          </a:rPr>
                          <m:t>𝑥</m:t>
                        </m:r>
                        <m:r>
                          <a:rPr lang="en-US" b="0" i="1" smtClean="0">
                            <a:latin typeface="Cambria Math"/>
                          </a:rPr>
                          <m:t>)</m:t>
                        </m:r>
                      </m:num>
                      <m:den>
                        <m:r>
                          <a:rPr lang="en-US" b="0" i="1" smtClean="0">
                            <a:latin typeface="Cambria Math"/>
                          </a:rPr>
                          <m:t>𝑞</m:t>
                        </m:r>
                        <m:r>
                          <a:rPr lang="en-US" b="0" i="1" smtClean="0">
                            <a:latin typeface="Cambria Math"/>
                          </a:rPr>
                          <m:t>(</m:t>
                        </m:r>
                        <m:r>
                          <a:rPr lang="en-US" b="0" i="1" smtClean="0">
                            <a:latin typeface="Cambria Math"/>
                          </a:rPr>
                          <m:t>𝑥</m:t>
                        </m:r>
                        <m:r>
                          <a:rPr lang="en-US" b="0" i="1" smtClean="0">
                            <a:latin typeface="Cambria Math"/>
                          </a:rPr>
                          <m:t>)</m:t>
                        </m:r>
                      </m:den>
                    </m:f>
                  </m:oMath>
                </a14:m>
                <a:r>
                  <a:rPr lang="en-US" dirty="0" smtClean="0"/>
                  <a:t>    </a:t>
                </a:r>
              </a:p>
              <a:p>
                <a:r>
                  <a:rPr lang="en-US" dirty="0" smtClean="0"/>
                  <a:t>where the degree of p(x) = a  and the degree of q(x) = b</a:t>
                </a:r>
              </a:p>
              <a:p>
                <a:r>
                  <a:rPr lang="en-US" dirty="0" smtClean="0"/>
                  <a:t>If   a &lt; b  the horizontal asymptote is y = 0</a:t>
                </a:r>
              </a:p>
              <a:p>
                <a:r>
                  <a:rPr lang="en-US" dirty="0" smtClean="0"/>
                  <a:t>If   a&gt; b   there is no horizontal asymptote (there is a possibility of a slant asymptote)</a:t>
                </a:r>
              </a:p>
              <a:p>
                <a:r>
                  <a:rPr lang="en-US" dirty="0" smtClean="0"/>
                  <a:t>If   a = b   the horizontal asymptote is the fraction created by the leading coefficients of numerator and denominator </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481" t="-270" r="-963" b="-1482"/>
                </a:stretch>
              </a:blipFill>
            </p:spPr>
            <p:txBody>
              <a:bodyPr/>
              <a:lstStyle/>
              <a:p>
                <a:r>
                  <a:rPr lang="en-US">
                    <a:noFill/>
                  </a:rPr>
                  <a:t> </a:t>
                </a:r>
              </a:p>
            </p:txBody>
          </p:sp>
        </mc:Fallback>
      </mc:AlternateContent>
    </p:spTree>
    <p:extLst>
      <p:ext uri="{BB962C8B-B14F-4D97-AF65-F5344CB8AC3E}">
        <p14:creationId xmlns:p14="http://schemas.microsoft.com/office/powerpoint/2010/main" val="119965358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r>
                      <a:rPr lang="en-US" b="0" i="1" smtClean="0">
                        <a:latin typeface="Cambria Math"/>
                      </a:rPr>
                      <m:t>𝑓</m:t>
                    </m:r>
                    <m:d>
                      <m:dPr>
                        <m:ctrlPr>
                          <a:rPr lang="en-US" b="0" i="1" smtClean="0">
                            <a:latin typeface="Cambria Math" panose="02040503050406030204" pitchFamily="18" charset="0"/>
                          </a:rPr>
                        </m:ctrlPr>
                      </m:dPr>
                      <m:e>
                        <m:r>
                          <a:rPr lang="en-US" b="0" i="1" smtClean="0">
                            <a:latin typeface="Cambria Math"/>
                          </a:rPr>
                          <m:t>𝑥</m:t>
                        </m:r>
                      </m:e>
                    </m:d>
                    <m:r>
                      <a:rPr lang="en-US" b="0" i="1" smtClean="0">
                        <a:latin typeface="Cambria Math"/>
                      </a:rPr>
                      <m:t>= </m:t>
                    </m:r>
                    <m:f>
                      <m:fPr>
                        <m:ctrlPr>
                          <a:rPr lang="en-US" b="0" i="1" smtClean="0">
                            <a:latin typeface="Cambria Math" panose="02040503050406030204" pitchFamily="18" charset="0"/>
                          </a:rPr>
                        </m:ctrlPr>
                      </m:fPr>
                      <m:num>
                        <m:r>
                          <a:rPr lang="en-US" b="0" i="1" smtClean="0">
                            <a:latin typeface="Cambria Math"/>
                          </a:rPr>
                          <m:t>𝑥</m:t>
                        </m:r>
                        <m:r>
                          <a:rPr lang="en-US" b="0" i="1" smtClean="0">
                            <a:latin typeface="Cambria Math"/>
                          </a:rPr>
                          <m:t>+5</m:t>
                        </m:r>
                      </m:num>
                      <m:den>
                        <m:sSup>
                          <m:sSupPr>
                            <m:ctrlPr>
                              <a:rPr lang="en-US" b="0" i="1" smtClean="0">
                                <a:latin typeface="Cambria Math" panose="02040503050406030204" pitchFamily="18" charset="0"/>
                              </a:rPr>
                            </m:ctrlPr>
                          </m:sSupPr>
                          <m:e>
                            <m:r>
                              <a:rPr lang="en-US" b="0" i="1" smtClean="0">
                                <a:latin typeface="Cambria Math"/>
                              </a:rPr>
                              <m:t>3</m:t>
                            </m:r>
                            <m:r>
                              <a:rPr lang="en-US" b="0" i="1" smtClean="0">
                                <a:latin typeface="Cambria Math"/>
                              </a:rPr>
                              <m:t>𝑥</m:t>
                            </m:r>
                          </m:e>
                          <m:sup>
                            <m:r>
                              <a:rPr lang="en-US" b="0" i="1" smtClean="0">
                                <a:latin typeface="Cambria Math"/>
                              </a:rPr>
                              <m:t>2</m:t>
                            </m:r>
                          </m:sup>
                        </m:sSup>
                        <m:r>
                          <a:rPr lang="en-US" b="0" i="1" smtClean="0">
                            <a:latin typeface="Cambria Math"/>
                          </a:rPr>
                          <m:t>−8</m:t>
                        </m:r>
                        <m:r>
                          <a:rPr lang="en-US" b="0" i="1" smtClean="0">
                            <a:latin typeface="Cambria Math"/>
                          </a:rPr>
                          <m:t>𝑥</m:t>
                        </m:r>
                      </m:den>
                    </m:f>
                  </m:oMath>
                </a14:m>
                <a:endParaRPr lang="en-US" dirty="0" smtClean="0"/>
              </a:p>
              <a:p>
                <a:endParaRPr lang="en-US" dirty="0" smtClean="0"/>
              </a:p>
              <a:p>
                <a14:m>
                  <m:oMath xmlns:m="http://schemas.openxmlformats.org/officeDocument/2006/math">
                    <m:r>
                      <a:rPr lang="en-US" b="0" i="1" smtClean="0">
                        <a:latin typeface="Cambria Math"/>
                      </a:rPr>
                      <m:t>𝑘</m:t>
                    </m:r>
                    <m:d>
                      <m:dPr>
                        <m:ctrlPr>
                          <a:rPr lang="en-US" b="0" i="1" smtClean="0">
                            <a:latin typeface="Cambria Math" panose="02040503050406030204" pitchFamily="18" charset="0"/>
                          </a:rPr>
                        </m:ctrlPr>
                      </m:dPr>
                      <m:e>
                        <m:r>
                          <a:rPr lang="en-US" b="0" i="1" smtClean="0">
                            <a:latin typeface="Cambria Math"/>
                          </a:rPr>
                          <m:t>𝑥</m:t>
                        </m:r>
                      </m:e>
                    </m:d>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5</m:t>
                        </m:r>
                        <m:sSup>
                          <m:sSupPr>
                            <m:ctrlPr>
                              <a:rPr lang="en-US" b="0" i="1" smtClean="0">
                                <a:latin typeface="Cambria Math" panose="02040503050406030204" pitchFamily="18" charset="0"/>
                              </a:rPr>
                            </m:ctrlPr>
                          </m:sSupPr>
                          <m:e>
                            <m:r>
                              <a:rPr lang="en-US" b="0" i="1" smtClean="0">
                                <a:latin typeface="Cambria Math"/>
                              </a:rPr>
                              <m:t>𝑥</m:t>
                            </m:r>
                          </m:e>
                          <m:sup>
                            <m:r>
                              <a:rPr lang="en-US" b="0" i="1" smtClean="0">
                                <a:latin typeface="Cambria Math"/>
                              </a:rPr>
                              <m:t>2</m:t>
                            </m:r>
                          </m:sup>
                        </m:sSup>
                        <m:r>
                          <a:rPr lang="en-US" b="0" i="1" smtClean="0">
                            <a:latin typeface="Cambria Math"/>
                          </a:rPr>
                          <m:t> −9</m:t>
                        </m:r>
                      </m:num>
                      <m:den>
                        <m:r>
                          <a:rPr lang="en-US" b="0" i="1" smtClean="0">
                            <a:latin typeface="Cambria Math"/>
                          </a:rPr>
                          <m:t>𝑥</m:t>
                        </m:r>
                        <m:r>
                          <a:rPr lang="en-US" b="0" i="1" smtClean="0">
                            <a:latin typeface="Cambria Math"/>
                          </a:rPr>
                          <m:t>+2</m:t>
                        </m:r>
                      </m:den>
                    </m:f>
                  </m:oMath>
                </a14:m>
                <a:endParaRPr lang="en-US" dirty="0" smtClean="0"/>
              </a:p>
              <a:p>
                <a:endParaRPr lang="en-US" b="0" i="1" dirty="0" smtClean="0">
                  <a:latin typeface="Cambria Math"/>
                </a:endParaRPr>
              </a:p>
              <a:p>
                <a14:m>
                  <m:oMath xmlns:m="http://schemas.openxmlformats.org/officeDocument/2006/math">
                    <m:r>
                      <a:rPr lang="en-US" b="0" i="1" smtClean="0">
                        <a:latin typeface="Cambria Math"/>
                      </a:rPr>
                      <m:t>𝑔</m:t>
                    </m:r>
                    <m:d>
                      <m:dPr>
                        <m:ctrlPr>
                          <a:rPr lang="en-US" b="0" i="1" smtClean="0">
                            <a:latin typeface="Cambria Math" panose="02040503050406030204" pitchFamily="18" charset="0"/>
                          </a:rPr>
                        </m:ctrlPr>
                      </m:dPr>
                      <m:e>
                        <m:r>
                          <a:rPr lang="en-US" b="0" i="1" smtClean="0">
                            <a:latin typeface="Cambria Math"/>
                          </a:rPr>
                          <m:t>𝑥</m:t>
                        </m:r>
                      </m:e>
                    </m:d>
                    <m:r>
                      <a:rPr lang="en-US" b="0" i="1" smtClean="0">
                        <a:latin typeface="Cambria Math"/>
                      </a:rPr>
                      <m:t>= </m:t>
                    </m:r>
                    <m:f>
                      <m:fPr>
                        <m:ctrlPr>
                          <a:rPr lang="en-US" b="0" i="1" smtClean="0">
                            <a:latin typeface="Cambria Math" panose="02040503050406030204" pitchFamily="18" charset="0"/>
                          </a:rPr>
                        </m:ctrlPr>
                      </m:fPr>
                      <m:num>
                        <m:r>
                          <a:rPr lang="en-US" b="0" i="1" smtClean="0">
                            <a:latin typeface="Cambria Math"/>
                          </a:rPr>
                          <m:t>7</m:t>
                        </m:r>
                        <m:r>
                          <a:rPr lang="en-US" b="0" i="1" smtClean="0">
                            <a:latin typeface="Cambria Math"/>
                          </a:rPr>
                          <m:t>𝑥</m:t>
                        </m:r>
                        <m:r>
                          <a:rPr lang="en-US" b="0" i="1" smtClean="0">
                            <a:latin typeface="Cambria Math"/>
                          </a:rPr>
                          <m:t> −15</m:t>
                        </m:r>
                      </m:num>
                      <m:den>
                        <m:r>
                          <a:rPr lang="en-US" b="0" i="1" smtClean="0">
                            <a:latin typeface="Cambria Math"/>
                          </a:rPr>
                          <m:t>2</m:t>
                        </m:r>
                        <m:r>
                          <a:rPr lang="en-US" b="0" i="1" smtClean="0">
                            <a:latin typeface="Cambria Math"/>
                          </a:rPr>
                          <m:t>𝑥</m:t>
                        </m:r>
                        <m:r>
                          <a:rPr lang="en-US" b="0" i="1" smtClean="0">
                            <a:latin typeface="Cambria Math"/>
                          </a:rPr>
                          <m:t> −6</m:t>
                        </m:r>
                      </m:den>
                    </m:f>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3970305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Oblique asymptotes/ slant asymptotes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r>
                  <a:rPr lang="en-US" dirty="0" smtClean="0"/>
                  <a:t>When the numerator is the higher degree </a:t>
                </a:r>
              </a:p>
              <a:p>
                <a:endParaRPr lang="en-US" dirty="0"/>
              </a:p>
              <a:p>
                <a:r>
                  <a:rPr lang="en-US" dirty="0" smtClean="0"/>
                  <a:t>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a:rPr>
                          <m:t>𝑝</m:t>
                        </m:r>
                        <m:r>
                          <a:rPr lang="en-US" b="0" i="1" smtClean="0">
                            <a:latin typeface="Cambria Math"/>
                          </a:rPr>
                          <m:t>(</m:t>
                        </m:r>
                        <m:r>
                          <a:rPr lang="en-US" b="0" i="1" smtClean="0">
                            <a:latin typeface="Cambria Math"/>
                          </a:rPr>
                          <m:t>𝑥</m:t>
                        </m:r>
                        <m:r>
                          <a:rPr lang="en-US" b="0" i="1" smtClean="0">
                            <a:latin typeface="Cambria Math"/>
                          </a:rPr>
                          <m:t>)</m:t>
                        </m:r>
                      </m:num>
                      <m:den>
                        <m:r>
                          <a:rPr lang="en-US" b="0" i="1" smtClean="0">
                            <a:latin typeface="Cambria Math"/>
                          </a:rPr>
                          <m:t>𝑞</m:t>
                        </m:r>
                        <m:r>
                          <a:rPr lang="en-US" b="0" i="1" smtClean="0">
                            <a:latin typeface="Cambria Math"/>
                          </a:rPr>
                          <m:t>(</m:t>
                        </m:r>
                        <m:r>
                          <a:rPr lang="en-US" b="0" i="1" smtClean="0">
                            <a:latin typeface="Cambria Math"/>
                          </a:rPr>
                          <m:t>𝑥</m:t>
                        </m:r>
                        <m:r>
                          <a:rPr lang="en-US" b="0" i="1" smtClean="0">
                            <a:latin typeface="Cambria Math"/>
                          </a:rPr>
                          <m:t>)</m:t>
                        </m:r>
                      </m:den>
                    </m:f>
                    <m:r>
                      <a:rPr lang="en-US" b="0" i="1" smtClean="0">
                        <a:latin typeface="Cambria Math"/>
                      </a:rPr>
                      <m:t>=</m:t>
                    </m:r>
                    <m:r>
                      <a:rPr lang="en-US" b="0" i="1" smtClean="0">
                        <a:latin typeface="Cambria Math"/>
                      </a:rPr>
                      <m:t>𝑓</m:t>
                    </m:r>
                    <m:d>
                      <m:dPr>
                        <m:ctrlPr>
                          <a:rPr lang="en-US" b="0" i="1" smtClean="0">
                            <a:latin typeface="Cambria Math" panose="02040503050406030204" pitchFamily="18" charset="0"/>
                          </a:rPr>
                        </m:ctrlPr>
                      </m:dPr>
                      <m:e>
                        <m:r>
                          <a:rPr lang="en-US" b="0" i="1" smtClean="0">
                            <a:latin typeface="Cambria Math"/>
                          </a:rPr>
                          <m:t>𝑥</m:t>
                        </m:r>
                      </m:e>
                    </m:d>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𝑟</m:t>
                        </m:r>
                        <m:r>
                          <a:rPr lang="en-US" b="0" i="1" smtClean="0">
                            <a:latin typeface="Cambria Math"/>
                          </a:rPr>
                          <m:t>(</m:t>
                        </m:r>
                        <m:r>
                          <a:rPr lang="en-US" b="0" i="1" smtClean="0">
                            <a:latin typeface="Cambria Math"/>
                          </a:rPr>
                          <m:t>𝑥</m:t>
                        </m:r>
                        <m:r>
                          <a:rPr lang="en-US" b="0" i="1" smtClean="0">
                            <a:latin typeface="Cambria Math"/>
                          </a:rPr>
                          <m:t>)</m:t>
                        </m:r>
                      </m:num>
                      <m:den>
                        <m:r>
                          <a:rPr lang="en-US" b="0" i="1" smtClean="0">
                            <a:latin typeface="Cambria Math"/>
                          </a:rPr>
                          <m:t>𝑞</m:t>
                        </m:r>
                        <m:r>
                          <a:rPr lang="en-US" b="0" i="1" smtClean="0">
                            <a:latin typeface="Cambria Math"/>
                          </a:rPr>
                          <m:t>(</m:t>
                        </m:r>
                        <m:r>
                          <a:rPr lang="en-US" b="0" i="1" smtClean="0">
                            <a:latin typeface="Cambria Math"/>
                          </a:rPr>
                          <m:t>𝑥</m:t>
                        </m:r>
                        <m:r>
                          <a:rPr lang="en-US" b="0" i="1" smtClean="0">
                            <a:latin typeface="Cambria Math"/>
                          </a:rPr>
                          <m:t>)</m:t>
                        </m:r>
                      </m:den>
                    </m:f>
                    <m:r>
                      <a:rPr lang="en-US" b="0" i="1" smtClean="0">
                        <a:latin typeface="Cambria Math"/>
                      </a:rPr>
                      <m:t>  </m:t>
                    </m:r>
                  </m:oMath>
                </a14:m>
                <a:r>
                  <a:rPr lang="en-US" dirty="0" smtClean="0"/>
                  <a:t>where f(x) is a polynomial function and r(x) is the remainder from dividing.</a:t>
                </a:r>
              </a:p>
              <a:p>
                <a:r>
                  <a:rPr lang="en-US" dirty="0" smtClean="0"/>
                  <a:t>f(x) defines the end behavior of the original function and if f(x) is linear is called a slant asymptote </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630" t="-2830" r="-444"/>
                </a:stretch>
              </a:blipFill>
            </p:spPr>
            <p:txBody>
              <a:bodyPr/>
              <a:lstStyle/>
              <a:p>
                <a:r>
                  <a:rPr lang="en-US">
                    <a:noFill/>
                  </a:rPr>
                  <a:t> </a:t>
                </a:r>
              </a:p>
            </p:txBody>
          </p:sp>
        </mc:Fallback>
      </mc:AlternateContent>
    </p:spTree>
    <p:extLst>
      <p:ext uri="{BB962C8B-B14F-4D97-AF65-F5344CB8AC3E}">
        <p14:creationId xmlns:p14="http://schemas.microsoft.com/office/powerpoint/2010/main" val="153362912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14:m>
                  <m:oMath xmlns:m="http://schemas.openxmlformats.org/officeDocument/2006/math">
                    <m:r>
                      <a:rPr lang="en-US" b="0" i="1" smtClean="0">
                        <a:latin typeface="Cambria Math"/>
                      </a:rPr>
                      <m:t>𝑘</m:t>
                    </m:r>
                    <m:d>
                      <m:dPr>
                        <m:ctrlPr>
                          <a:rPr lang="en-US" b="0" i="1" smtClean="0">
                            <a:latin typeface="Cambria Math" panose="02040503050406030204" pitchFamily="18" charset="0"/>
                          </a:rPr>
                        </m:ctrlPr>
                      </m:dPr>
                      <m:e>
                        <m:r>
                          <a:rPr lang="en-US" b="0" i="1" smtClean="0">
                            <a:latin typeface="Cambria Math"/>
                          </a:rPr>
                          <m:t>𝑥</m:t>
                        </m:r>
                      </m:e>
                    </m:d>
                    <m:r>
                      <a:rPr lang="en-US" b="0" i="1" smtClean="0">
                        <a:latin typeface="Cambria Math"/>
                      </a:rPr>
                      <m:t>= </m:t>
                    </m:r>
                    <m:f>
                      <m:fPr>
                        <m:ctrlPr>
                          <a:rPr lang="en-US" b="0" i="1" smtClean="0">
                            <a:latin typeface="Cambria Math" panose="02040503050406030204" pitchFamily="18" charset="0"/>
                          </a:rPr>
                        </m:ctrlPr>
                      </m:fPr>
                      <m:num>
                        <m:r>
                          <a:rPr lang="en-US" b="0" i="1" smtClean="0">
                            <a:latin typeface="Cambria Math"/>
                          </a:rPr>
                          <m:t>2</m:t>
                        </m:r>
                        <m:sSup>
                          <m:sSupPr>
                            <m:ctrlPr>
                              <a:rPr lang="en-US" b="0" i="1" smtClean="0">
                                <a:latin typeface="Cambria Math" panose="02040503050406030204" pitchFamily="18" charset="0"/>
                              </a:rPr>
                            </m:ctrlPr>
                          </m:sSupPr>
                          <m:e>
                            <m:r>
                              <a:rPr lang="en-US" b="0" i="1" smtClean="0">
                                <a:latin typeface="Cambria Math"/>
                              </a:rPr>
                              <m:t>𝑥</m:t>
                            </m:r>
                          </m:e>
                          <m:sup>
                            <m:r>
                              <a:rPr lang="en-US" b="0" i="1" smtClean="0">
                                <a:latin typeface="Cambria Math"/>
                              </a:rPr>
                              <m:t>4</m:t>
                            </m:r>
                          </m:sup>
                        </m:sSup>
                        <m:r>
                          <a:rPr lang="en-US" b="0" i="1" smtClean="0">
                            <a:latin typeface="Cambria Math"/>
                          </a:rPr>
                          <m:t>−5</m:t>
                        </m:r>
                        <m:sSup>
                          <m:sSupPr>
                            <m:ctrlPr>
                              <a:rPr lang="en-US" b="0" i="1" smtClean="0">
                                <a:latin typeface="Cambria Math" panose="02040503050406030204" pitchFamily="18" charset="0"/>
                              </a:rPr>
                            </m:ctrlPr>
                          </m:sSupPr>
                          <m:e>
                            <m:r>
                              <a:rPr lang="en-US" b="0" i="1" smtClean="0">
                                <a:latin typeface="Cambria Math"/>
                              </a:rPr>
                              <m:t>𝑥</m:t>
                            </m:r>
                          </m:e>
                          <m:sup>
                            <m:r>
                              <a:rPr lang="en-US" b="0" i="1" smtClean="0">
                                <a:latin typeface="Cambria Math"/>
                              </a:rPr>
                              <m:t>2</m:t>
                            </m:r>
                          </m:sup>
                        </m:sSup>
                      </m:num>
                      <m:den>
                        <m:r>
                          <a:rPr lang="en-US" b="0" i="1" smtClean="0">
                            <a:latin typeface="Cambria Math"/>
                          </a:rPr>
                          <m:t>2</m:t>
                        </m:r>
                        <m:sSup>
                          <m:sSupPr>
                            <m:ctrlPr>
                              <a:rPr lang="en-US" b="0" i="1" smtClean="0">
                                <a:latin typeface="Cambria Math" panose="02040503050406030204" pitchFamily="18" charset="0"/>
                              </a:rPr>
                            </m:ctrlPr>
                          </m:sSupPr>
                          <m:e>
                            <m:r>
                              <a:rPr lang="en-US" b="0" i="1" smtClean="0">
                                <a:latin typeface="Cambria Math"/>
                              </a:rPr>
                              <m:t>𝑥</m:t>
                            </m:r>
                          </m:e>
                          <m:sup>
                            <m:r>
                              <a:rPr lang="en-US" b="0" i="1" smtClean="0">
                                <a:latin typeface="Cambria Math"/>
                              </a:rPr>
                              <m:t>3</m:t>
                            </m:r>
                          </m:sup>
                        </m:sSup>
                        <m:r>
                          <a:rPr lang="en-US" b="0" i="1" smtClean="0">
                            <a:latin typeface="Cambria Math"/>
                          </a:rPr>
                          <m:t>+5</m:t>
                        </m:r>
                        <m:r>
                          <a:rPr lang="en-US" b="0" i="1" smtClean="0">
                            <a:latin typeface="Cambria Math"/>
                          </a:rPr>
                          <m:t>𝑥</m:t>
                        </m:r>
                      </m:den>
                    </m:f>
                  </m:oMath>
                </a14:m>
                <a:endParaRPr lang="en-US" dirty="0" smtClean="0"/>
              </a:p>
              <a:p>
                <a:endParaRPr lang="en-US" dirty="0"/>
              </a:p>
              <a:p>
                <a14:m>
                  <m:oMath xmlns:m="http://schemas.openxmlformats.org/officeDocument/2006/math">
                    <m:f>
                      <m:fPr>
                        <m:ctrlPr>
                          <a:rPr lang="en-US" i="1" smtClean="0">
                            <a:latin typeface="Cambria Math" panose="02040503050406030204" pitchFamily="18" charset="0"/>
                          </a:rPr>
                        </m:ctrlPr>
                      </m:fPr>
                      <m:num>
                        <m:r>
                          <a:rPr lang="en-US" b="0" i="1" smtClean="0">
                            <a:latin typeface="Cambria Math"/>
                          </a:rPr>
                          <m:t>6</m:t>
                        </m:r>
                        <m:sSup>
                          <m:sSupPr>
                            <m:ctrlPr>
                              <a:rPr lang="en-US" b="0" i="1" smtClean="0">
                                <a:latin typeface="Cambria Math" panose="02040503050406030204" pitchFamily="18" charset="0"/>
                              </a:rPr>
                            </m:ctrlPr>
                          </m:sSupPr>
                          <m:e>
                            <m:r>
                              <a:rPr lang="en-US" b="0" i="1" smtClean="0">
                                <a:latin typeface="Cambria Math"/>
                              </a:rPr>
                              <m:t>𝑥</m:t>
                            </m:r>
                          </m:e>
                          <m:sup>
                            <m:r>
                              <a:rPr lang="en-US" b="0" i="1" smtClean="0">
                                <a:latin typeface="Cambria Math"/>
                              </a:rPr>
                              <m:t>5</m:t>
                            </m:r>
                          </m:sup>
                        </m:sSup>
                        <m:r>
                          <a:rPr lang="en-US" b="0" i="1" smtClean="0">
                            <a:latin typeface="Cambria Math"/>
                          </a:rPr>
                          <m:t>+ 2</m:t>
                        </m:r>
                        <m:sSup>
                          <m:sSupPr>
                            <m:ctrlPr>
                              <a:rPr lang="en-US" b="0" i="1" smtClean="0">
                                <a:latin typeface="Cambria Math" panose="02040503050406030204" pitchFamily="18" charset="0"/>
                              </a:rPr>
                            </m:ctrlPr>
                          </m:sSupPr>
                          <m:e>
                            <m:r>
                              <a:rPr lang="en-US" b="0" i="1" smtClean="0">
                                <a:latin typeface="Cambria Math"/>
                              </a:rPr>
                              <m:t>𝑥</m:t>
                            </m:r>
                          </m:e>
                          <m:sup>
                            <m:r>
                              <a:rPr lang="en-US" b="0" i="1" smtClean="0">
                                <a:latin typeface="Cambria Math"/>
                              </a:rPr>
                              <m:t>4</m:t>
                            </m:r>
                          </m:sup>
                        </m:sSup>
                        <m:r>
                          <a:rPr lang="en-US" b="0" i="1" smtClean="0">
                            <a:latin typeface="Cambria Math"/>
                          </a:rPr>
                          <m:t>−2</m:t>
                        </m:r>
                        <m:r>
                          <a:rPr lang="en-US" b="0" i="1" smtClean="0">
                            <a:latin typeface="Cambria Math"/>
                          </a:rPr>
                          <m:t>𝑥</m:t>
                        </m:r>
                        <m:r>
                          <a:rPr lang="en-US" b="0" i="1" smtClean="0">
                            <a:latin typeface="Cambria Math"/>
                          </a:rPr>
                          <m:t> −15</m:t>
                        </m:r>
                      </m:num>
                      <m:den>
                        <m:r>
                          <a:rPr lang="en-US" b="0" i="1" smtClean="0">
                            <a:latin typeface="Cambria Math"/>
                          </a:rPr>
                          <m:t>3</m:t>
                        </m:r>
                        <m:sSup>
                          <m:sSupPr>
                            <m:ctrlPr>
                              <a:rPr lang="en-US" b="0" i="1" smtClean="0">
                                <a:latin typeface="Cambria Math" panose="02040503050406030204" pitchFamily="18" charset="0"/>
                              </a:rPr>
                            </m:ctrlPr>
                          </m:sSupPr>
                          <m:e>
                            <m:r>
                              <a:rPr lang="en-US" b="0" i="1" smtClean="0">
                                <a:latin typeface="Cambria Math"/>
                              </a:rPr>
                              <m:t>𝑥</m:t>
                            </m:r>
                          </m:e>
                          <m:sup>
                            <m:r>
                              <a:rPr lang="en-US" b="0" i="1" smtClean="0">
                                <a:latin typeface="Cambria Math"/>
                              </a:rPr>
                              <m:t>3</m:t>
                            </m:r>
                          </m:sup>
                        </m:sSup>
                        <m:r>
                          <a:rPr lang="en-US" b="0" i="1" smtClean="0">
                            <a:latin typeface="Cambria Math"/>
                          </a:rPr>
                          <m:t>+4</m:t>
                        </m:r>
                        <m:sSup>
                          <m:sSupPr>
                            <m:ctrlPr>
                              <a:rPr lang="en-US" b="0" i="1" smtClean="0">
                                <a:latin typeface="Cambria Math" panose="02040503050406030204" pitchFamily="18" charset="0"/>
                              </a:rPr>
                            </m:ctrlPr>
                          </m:sSupPr>
                          <m:e>
                            <m:r>
                              <a:rPr lang="en-US" b="0" i="1" smtClean="0">
                                <a:latin typeface="Cambria Math"/>
                              </a:rPr>
                              <m:t>𝑥</m:t>
                            </m:r>
                          </m:e>
                          <m:sup>
                            <m:r>
                              <a:rPr lang="en-US" b="0" i="1" smtClean="0">
                                <a:latin typeface="Cambria Math"/>
                              </a:rPr>
                              <m:t>2</m:t>
                            </m:r>
                          </m:sup>
                        </m:sSup>
                      </m:den>
                    </m:f>
                  </m:oMath>
                </a14:m>
                <a:endParaRPr lang="en-US" dirty="0" smtClean="0"/>
              </a:p>
              <a:p>
                <a:endParaRPr lang="en-US" dirty="0"/>
              </a:p>
              <a:p>
                <a:r>
                  <a:rPr lang="en-US" smtClean="0"/>
                  <a:t>   </a:t>
                </a:r>
                <a:endParaRPr lang="en-US" u="sng"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630"/>
                </a:stretch>
              </a:blipFill>
            </p:spPr>
            <p:txBody>
              <a:bodyPr/>
              <a:lstStyle/>
              <a:p>
                <a:r>
                  <a:rPr lang="en-US">
                    <a:noFill/>
                  </a:rPr>
                  <a:t> </a:t>
                </a:r>
              </a:p>
            </p:txBody>
          </p:sp>
        </mc:Fallback>
      </mc:AlternateContent>
    </p:spTree>
    <p:extLst>
      <p:ext uri="{BB962C8B-B14F-4D97-AF65-F5344CB8AC3E}">
        <p14:creationId xmlns:p14="http://schemas.microsoft.com/office/powerpoint/2010/main" val="13060290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40000" lnSpcReduction="20000"/>
          </a:bodyPr>
          <a:lstStyle/>
          <a:p>
            <a:r>
              <a:rPr lang="en-US" dirty="0" smtClean="0"/>
              <a:t>Inverse function</a:t>
            </a:r>
          </a:p>
          <a:p>
            <a:pPr marL="0" indent="0">
              <a:buNone/>
            </a:pPr>
            <a:r>
              <a:rPr lang="en-US" dirty="0"/>
              <a:t> </a:t>
            </a:r>
            <a:r>
              <a:rPr lang="en-US" dirty="0" smtClean="0"/>
              <a:t>         given functions determine that they are inverses or not</a:t>
            </a:r>
          </a:p>
          <a:p>
            <a:pPr marL="0" indent="0">
              <a:buNone/>
            </a:pPr>
            <a:r>
              <a:rPr lang="en-US" dirty="0"/>
              <a:t> </a:t>
            </a:r>
            <a:r>
              <a:rPr lang="en-US" dirty="0" smtClean="0"/>
              <a:t>         </a:t>
            </a:r>
            <a:r>
              <a:rPr lang="en-US" dirty="0"/>
              <a:t>g</a:t>
            </a:r>
            <a:r>
              <a:rPr lang="en-US" dirty="0" smtClean="0"/>
              <a:t>iven a function determine if it is one to one</a:t>
            </a:r>
          </a:p>
          <a:p>
            <a:pPr marL="0" indent="0">
              <a:buNone/>
            </a:pPr>
            <a:r>
              <a:rPr lang="en-US" dirty="0"/>
              <a:t> </a:t>
            </a:r>
            <a:r>
              <a:rPr lang="en-US" dirty="0" smtClean="0"/>
              <a:t>        find the inverse of a given function</a:t>
            </a:r>
          </a:p>
          <a:p>
            <a:r>
              <a:rPr lang="en-US" dirty="0" smtClean="0"/>
              <a:t>Solve</a:t>
            </a:r>
          </a:p>
          <a:p>
            <a:pPr marL="0" indent="0">
              <a:buNone/>
            </a:pPr>
            <a:r>
              <a:rPr lang="en-US" dirty="0"/>
              <a:t> </a:t>
            </a:r>
            <a:r>
              <a:rPr lang="en-US" dirty="0" smtClean="0"/>
              <a:t>        root equations</a:t>
            </a:r>
          </a:p>
          <a:p>
            <a:pPr marL="0" indent="0">
              <a:buNone/>
            </a:pPr>
            <a:r>
              <a:rPr lang="en-US" dirty="0"/>
              <a:t> </a:t>
            </a:r>
            <a:r>
              <a:rPr lang="en-US" dirty="0" smtClean="0"/>
              <a:t>        root/power equations (rational exponents)</a:t>
            </a:r>
          </a:p>
          <a:p>
            <a:pPr marL="0" indent="0">
              <a:buNone/>
            </a:pPr>
            <a:r>
              <a:rPr lang="en-US" dirty="0"/>
              <a:t> </a:t>
            </a:r>
            <a:r>
              <a:rPr lang="en-US" dirty="0" smtClean="0"/>
              <a:t>       quadratic like</a:t>
            </a:r>
          </a:p>
          <a:p>
            <a:pPr marL="0" indent="0">
              <a:buNone/>
            </a:pPr>
            <a:r>
              <a:rPr lang="en-US" dirty="0"/>
              <a:t> </a:t>
            </a:r>
            <a:r>
              <a:rPr lang="en-US" dirty="0" smtClean="0"/>
              <a:t>        rational function (clear denominator)   </a:t>
            </a:r>
          </a:p>
          <a:p>
            <a:r>
              <a:rPr lang="en-US" dirty="0"/>
              <a:t>polynomials</a:t>
            </a:r>
          </a:p>
          <a:p>
            <a:pPr marL="0" indent="0">
              <a:buNone/>
            </a:pPr>
            <a:r>
              <a:rPr lang="en-US" dirty="0"/>
              <a:t>              domain/ range -  (end behavior)</a:t>
            </a:r>
          </a:p>
          <a:p>
            <a:pPr marL="0" indent="0">
              <a:buNone/>
            </a:pPr>
            <a:r>
              <a:rPr lang="en-US" dirty="0"/>
              <a:t>              y – intercepts</a:t>
            </a:r>
          </a:p>
          <a:p>
            <a:pPr marL="0" indent="0">
              <a:buNone/>
            </a:pPr>
            <a:r>
              <a:rPr lang="en-US" dirty="0"/>
              <a:t>               x-intercepts-solutions -    factors -  multiplicity </a:t>
            </a:r>
          </a:p>
          <a:p>
            <a:pPr marL="0" indent="0">
              <a:buNone/>
            </a:pPr>
            <a:r>
              <a:rPr lang="en-US" dirty="0"/>
              <a:t>                        finding possible factors by  ac rule</a:t>
            </a:r>
          </a:p>
          <a:p>
            <a:pPr marL="0" indent="0">
              <a:buNone/>
            </a:pPr>
            <a:r>
              <a:rPr lang="en-US" dirty="0"/>
              <a:t>                        testing to see if a binomial is a factor</a:t>
            </a:r>
          </a:p>
          <a:p>
            <a:pPr marL="0" indent="0">
              <a:buNone/>
            </a:pPr>
            <a:r>
              <a:rPr lang="en-US" dirty="0"/>
              <a:t>                        finding factors by  division</a:t>
            </a:r>
          </a:p>
          <a:p>
            <a:pPr marL="0" indent="0">
              <a:buNone/>
            </a:pPr>
            <a:r>
              <a:rPr lang="en-US" dirty="0"/>
              <a:t>             Use the above information to sketch a </a:t>
            </a:r>
            <a:r>
              <a:rPr lang="en-US" dirty="0" smtClean="0"/>
              <a:t>graph</a:t>
            </a:r>
          </a:p>
          <a:p>
            <a:r>
              <a:rPr lang="en-US" dirty="0" smtClean="0"/>
              <a:t>Rational function</a:t>
            </a:r>
          </a:p>
          <a:p>
            <a:pPr marL="0" indent="0">
              <a:buNone/>
            </a:pPr>
            <a:r>
              <a:rPr lang="en-US" dirty="0"/>
              <a:t> </a:t>
            </a:r>
            <a:r>
              <a:rPr lang="en-US" dirty="0" smtClean="0"/>
              <a:t>               domain/ vertical asymptotes and holes</a:t>
            </a:r>
          </a:p>
          <a:p>
            <a:pPr marL="0" indent="0">
              <a:buNone/>
            </a:pPr>
            <a:r>
              <a:rPr lang="en-US" dirty="0"/>
              <a:t> </a:t>
            </a:r>
            <a:r>
              <a:rPr lang="en-US" dirty="0" smtClean="0"/>
              <a:t>               range / horizontal </a:t>
            </a:r>
            <a:r>
              <a:rPr lang="en-US" smtClean="0"/>
              <a:t>asymptote/end behavior</a:t>
            </a:r>
            <a:endParaRPr lang="en-US" dirty="0" smtClean="0"/>
          </a:p>
        </p:txBody>
      </p:sp>
    </p:spTree>
    <p:extLst>
      <p:ext uri="{BB962C8B-B14F-4D97-AF65-F5344CB8AC3E}">
        <p14:creationId xmlns:p14="http://schemas.microsoft.com/office/powerpoint/2010/main" val="3585099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finite functions and their inverses</a:t>
            </a:r>
            <a:endParaRPr lang="en-US" dirty="0"/>
          </a:p>
        </p:txBody>
      </p:sp>
      <p:sp>
        <p:nvSpPr>
          <p:cNvPr id="4" name="Content Placeholder 3"/>
          <p:cNvSpPr>
            <a:spLocks noGrp="1"/>
          </p:cNvSpPr>
          <p:nvPr>
            <p:ph sz="half" idx="1"/>
          </p:nvPr>
        </p:nvSpPr>
        <p:spPr/>
        <p:txBody>
          <a:bodyPr/>
          <a:lstStyle/>
          <a:p>
            <a:r>
              <a:rPr lang="en-US" dirty="0" smtClean="0"/>
              <a:t>f(x) =y is given to be</a:t>
            </a:r>
          </a:p>
          <a:p>
            <a:pPr marL="0" indent="0">
              <a:buNone/>
            </a:pPr>
            <a:r>
              <a:rPr lang="en-US" dirty="0" smtClean="0"/>
              <a:t>{(2,4)(3,7)(4,13)(5,10)}</a:t>
            </a:r>
            <a:endParaRPr lang="en-US" dirty="0"/>
          </a:p>
          <a:p>
            <a:pPr marL="0" indent="0">
              <a:buNone/>
            </a:pPr>
            <a:r>
              <a:rPr lang="en-US" dirty="0" smtClean="0"/>
              <a:t> </a:t>
            </a:r>
          </a:p>
          <a:p>
            <a:r>
              <a:rPr lang="en-US" dirty="0" smtClean="0"/>
              <a:t>If m(2) = 5</a:t>
            </a:r>
          </a:p>
          <a:p>
            <a:r>
              <a:rPr lang="en-US" dirty="0"/>
              <a:t> </a:t>
            </a:r>
            <a:endParaRPr lang="en-US" dirty="0" smtClean="0"/>
          </a:p>
          <a:p>
            <a:pPr marL="0" indent="0">
              <a:buNone/>
            </a:pPr>
            <a:endParaRPr lang="en-US" dirty="0"/>
          </a:p>
        </p:txBody>
      </p:sp>
      <p:sp>
        <p:nvSpPr>
          <p:cNvPr id="5" name="Content Placeholder 4"/>
          <p:cNvSpPr>
            <a:spLocks noGrp="1"/>
          </p:cNvSpPr>
          <p:nvPr>
            <p:ph sz="half" idx="2"/>
          </p:nvPr>
        </p:nvSpPr>
        <p:spPr/>
        <p:txBody>
          <a:bodyPr/>
          <a:lstStyle/>
          <a:p>
            <a:r>
              <a:rPr lang="en-US" dirty="0" smtClean="0"/>
              <a:t>Then f</a:t>
            </a:r>
            <a:r>
              <a:rPr lang="en-US" baseline="30000" dirty="0" smtClean="0"/>
              <a:t>-1</a:t>
            </a:r>
            <a:r>
              <a:rPr lang="en-US" dirty="0" smtClean="0"/>
              <a:t>(x)    is:</a:t>
            </a:r>
          </a:p>
          <a:p>
            <a:endParaRPr lang="en-US" dirty="0"/>
          </a:p>
          <a:p>
            <a:endParaRPr lang="en-US" dirty="0" smtClean="0"/>
          </a:p>
          <a:p>
            <a:r>
              <a:rPr lang="en-US" dirty="0" smtClean="0"/>
              <a:t>Then m</a:t>
            </a:r>
            <a:r>
              <a:rPr lang="en-US" baseline="30000" dirty="0" smtClean="0"/>
              <a:t>-1</a:t>
            </a:r>
            <a:r>
              <a:rPr lang="en-US" dirty="0" smtClean="0"/>
              <a:t>(??) = ??</a:t>
            </a:r>
          </a:p>
        </p:txBody>
      </p:sp>
      <p:graphicFrame>
        <p:nvGraphicFramePr>
          <p:cNvPr id="6" name="Table 5"/>
          <p:cNvGraphicFramePr>
            <a:graphicFrameLocks noGrp="1"/>
          </p:cNvGraphicFramePr>
          <p:nvPr>
            <p:extLst>
              <p:ext uri="{D42A27DB-BD31-4B8C-83A1-F6EECF244321}">
                <p14:modId xmlns:p14="http://schemas.microsoft.com/office/powerpoint/2010/main" val="105599610"/>
              </p:ext>
            </p:extLst>
          </p:nvPr>
        </p:nvGraphicFramePr>
        <p:xfrm>
          <a:off x="762000" y="4343400"/>
          <a:ext cx="3276600" cy="741680"/>
        </p:xfrm>
        <a:graphic>
          <a:graphicData uri="http://schemas.openxmlformats.org/drawingml/2006/table">
            <a:tbl>
              <a:tblPr firstRow="1" bandRow="1">
                <a:tableStyleId>{5C22544A-7EE6-4342-B048-85BDC9FD1C3A}</a:tableStyleId>
              </a:tblPr>
              <a:tblGrid>
                <a:gridCol w="54610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6100">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6100">
                  <a:extLst>
                    <a:ext uri="{9D8B030D-6E8A-4147-A177-3AD203B41FA5}">
                      <a16:colId xmlns:a16="http://schemas.microsoft.com/office/drawing/2014/main" val="20004"/>
                    </a:ext>
                  </a:extLst>
                </a:gridCol>
                <a:gridCol w="546100">
                  <a:extLst>
                    <a:ext uri="{9D8B030D-6E8A-4147-A177-3AD203B41FA5}">
                      <a16:colId xmlns:a16="http://schemas.microsoft.com/office/drawing/2014/main" val="20005"/>
                    </a:ext>
                  </a:extLst>
                </a:gridCol>
              </a:tblGrid>
              <a:tr h="370840">
                <a:tc>
                  <a:txBody>
                    <a:bodyPr/>
                    <a:lstStyle/>
                    <a:p>
                      <a:r>
                        <a:rPr lang="en-US" dirty="0" smtClean="0"/>
                        <a:t>x</a:t>
                      </a:r>
                      <a:endParaRPr lang="en-US" dirty="0"/>
                    </a:p>
                  </a:txBody>
                  <a:tcPr/>
                </a:tc>
                <a:tc>
                  <a:txBody>
                    <a:bodyPr/>
                    <a:lstStyle/>
                    <a:p>
                      <a:r>
                        <a:rPr lang="en-US" dirty="0" smtClean="0"/>
                        <a:t>-6</a:t>
                      </a:r>
                      <a:endParaRPr lang="en-US" dirty="0"/>
                    </a:p>
                  </a:txBody>
                  <a:tcPr/>
                </a:tc>
                <a:tc>
                  <a:txBody>
                    <a:bodyPr/>
                    <a:lstStyle/>
                    <a:p>
                      <a:r>
                        <a:rPr lang="en-US" dirty="0" smtClean="0"/>
                        <a:t>-4</a:t>
                      </a:r>
                      <a:endParaRPr lang="en-US" dirty="0"/>
                    </a:p>
                  </a:txBody>
                  <a:tcPr/>
                </a:tc>
                <a:tc>
                  <a:txBody>
                    <a:bodyPr/>
                    <a:lstStyle/>
                    <a:p>
                      <a:r>
                        <a:rPr lang="en-US" dirty="0" smtClean="0"/>
                        <a:t>0</a:t>
                      </a:r>
                      <a:endParaRPr lang="en-US" dirty="0"/>
                    </a:p>
                  </a:txBody>
                  <a:tcPr/>
                </a:tc>
                <a:tc>
                  <a:txBody>
                    <a:bodyPr/>
                    <a:lstStyle/>
                    <a:p>
                      <a:r>
                        <a:rPr lang="en-US" dirty="0" smtClean="0"/>
                        <a:t>4</a:t>
                      </a:r>
                      <a:endParaRPr lang="en-US" dirty="0"/>
                    </a:p>
                  </a:txBody>
                  <a:tcPr/>
                </a:tc>
                <a:tc>
                  <a:txBody>
                    <a:bodyPr/>
                    <a:lstStyle/>
                    <a:p>
                      <a:r>
                        <a:rPr lang="en-US" dirty="0" smtClean="0"/>
                        <a:t>8</a:t>
                      </a:r>
                      <a:endParaRPr lang="en-US" dirty="0"/>
                    </a:p>
                  </a:txBody>
                  <a:tcPr/>
                </a:tc>
                <a:extLst>
                  <a:ext uri="{0D108BD9-81ED-4DB2-BD59-A6C34878D82A}">
                    <a16:rowId xmlns:a16="http://schemas.microsoft.com/office/drawing/2014/main" val="10000"/>
                  </a:ext>
                </a:extLst>
              </a:tr>
              <a:tr h="370840">
                <a:tc>
                  <a:txBody>
                    <a:bodyPr/>
                    <a:lstStyle/>
                    <a:p>
                      <a:r>
                        <a:rPr lang="en-US" dirty="0" smtClean="0"/>
                        <a:t>k(x)</a:t>
                      </a:r>
                      <a:endParaRPr lang="en-US" dirty="0"/>
                    </a:p>
                  </a:txBody>
                  <a:tcPr/>
                </a:tc>
                <a:tc>
                  <a:txBody>
                    <a:bodyPr/>
                    <a:lstStyle/>
                    <a:p>
                      <a:r>
                        <a:rPr lang="en-US" dirty="0" smtClean="0"/>
                        <a:t>8</a:t>
                      </a:r>
                      <a:endParaRPr lang="en-US" dirty="0"/>
                    </a:p>
                  </a:txBody>
                  <a:tcPr/>
                </a:tc>
                <a:tc>
                  <a:txBody>
                    <a:bodyPr/>
                    <a:lstStyle/>
                    <a:p>
                      <a:r>
                        <a:rPr lang="en-US" dirty="0" smtClean="0"/>
                        <a:t>9</a:t>
                      </a:r>
                      <a:endParaRPr lang="en-US" dirty="0"/>
                    </a:p>
                  </a:txBody>
                  <a:tcPr/>
                </a:tc>
                <a:tc>
                  <a:txBody>
                    <a:bodyPr/>
                    <a:lstStyle/>
                    <a:p>
                      <a:r>
                        <a:rPr lang="en-US" dirty="0" smtClean="0"/>
                        <a:t>10</a:t>
                      </a:r>
                      <a:endParaRPr lang="en-US" dirty="0"/>
                    </a:p>
                  </a:txBody>
                  <a:tcPr/>
                </a:tc>
                <a:tc>
                  <a:txBody>
                    <a:bodyPr/>
                    <a:lstStyle/>
                    <a:p>
                      <a:r>
                        <a:rPr lang="en-US" dirty="0" smtClean="0"/>
                        <a:t>9</a:t>
                      </a:r>
                      <a:endParaRPr lang="en-US" dirty="0"/>
                    </a:p>
                  </a:txBody>
                  <a:tcPr/>
                </a:tc>
                <a:tc>
                  <a:txBody>
                    <a:bodyPr/>
                    <a:lstStyle/>
                    <a:p>
                      <a:r>
                        <a:rPr lang="en-US" dirty="0" smtClean="0"/>
                        <a:t>8</a:t>
                      </a:r>
                      <a:endParaRPr lang="en-US" dirty="0"/>
                    </a:p>
                  </a:txBody>
                  <a:tcPr/>
                </a:tc>
                <a:extLst>
                  <a:ext uri="{0D108BD9-81ED-4DB2-BD59-A6C34878D82A}">
                    <a16:rowId xmlns:a16="http://schemas.microsoft.com/office/drawing/2014/main" val="1000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41658943"/>
              </p:ext>
            </p:extLst>
          </p:nvPr>
        </p:nvGraphicFramePr>
        <p:xfrm>
          <a:off x="5029200" y="4419600"/>
          <a:ext cx="3733800" cy="741680"/>
        </p:xfrm>
        <a:graphic>
          <a:graphicData uri="http://schemas.openxmlformats.org/drawingml/2006/table">
            <a:tbl>
              <a:tblPr firstRow="1" bandRow="1">
                <a:tableStyleId>{5C22544A-7EE6-4342-B048-85BDC9FD1C3A}</a:tableStyleId>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533400">
                  <a:extLst>
                    <a:ext uri="{9D8B030D-6E8A-4147-A177-3AD203B41FA5}">
                      <a16:colId xmlns:a16="http://schemas.microsoft.com/office/drawing/2014/main" val="20002"/>
                    </a:ext>
                  </a:extLst>
                </a:gridCol>
                <a:gridCol w="431800">
                  <a:extLst>
                    <a:ext uri="{9D8B030D-6E8A-4147-A177-3AD203B41FA5}">
                      <a16:colId xmlns:a16="http://schemas.microsoft.com/office/drawing/2014/main" val="20003"/>
                    </a:ext>
                  </a:extLst>
                </a:gridCol>
                <a:gridCol w="622300">
                  <a:extLst>
                    <a:ext uri="{9D8B030D-6E8A-4147-A177-3AD203B41FA5}">
                      <a16:colId xmlns:a16="http://schemas.microsoft.com/office/drawing/2014/main" val="20004"/>
                    </a:ext>
                  </a:extLst>
                </a:gridCol>
                <a:gridCol w="622300">
                  <a:extLst>
                    <a:ext uri="{9D8B030D-6E8A-4147-A177-3AD203B41FA5}">
                      <a16:colId xmlns:a16="http://schemas.microsoft.com/office/drawing/2014/main" val="20005"/>
                    </a:ext>
                  </a:extLst>
                </a:gridCol>
              </a:tblGrid>
              <a:tr h="370840">
                <a:tc>
                  <a:txBody>
                    <a:bodyPr/>
                    <a:lstStyle/>
                    <a:p>
                      <a:r>
                        <a:rPr lang="en-US" dirty="0" smtClean="0"/>
                        <a:t>x</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0"/>
                  </a:ext>
                </a:extLst>
              </a:tr>
              <a:tr h="370840">
                <a:tc>
                  <a:txBody>
                    <a:bodyPr/>
                    <a:lstStyle/>
                    <a:p>
                      <a:r>
                        <a:rPr lang="en-US" dirty="0" smtClean="0"/>
                        <a:t>k</a:t>
                      </a:r>
                      <a:r>
                        <a:rPr lang="en-US" baseline="30000" dirty="0" smtClean="0"/>
                        <a:t>-1</a:t>
                      </a:r>
                      <a:r>
                        <a:rPr lang="en-US" dirty="0" smtClean="0"/>
                        <a:t>(x)</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350058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to – one function</a:t>
            </a:r>
            <a:endParaRPr lang="en-US" dirty="0"/>
          </a:p>
        </p:txBody>
      </p:sp>
      <p:sp>
        <p:nvSpPr>
          <p:cNvPr id="3" name="Content Placeholder 2"/>
          <p:cNvSpPr>
            <a:spLocks noGrp="1"/>
          </p:cNvSpPr>
          <p:nvPr>
            <p:ph idx="1"/>
          </p:nvPr>
        </p:nvSpPr>
        <p:spPr/>
        <p:txBody>
          <a:bodyPr>
            <a:normAutofit lnSpcReduction="10000"/>
          </a:bodyPr>
          <a:lstStyle/>
          <a:p>
            <a:r>
              <a:rPr lang="en-US" dirty="0" smtClean="0"/>
              <a:t> A function is one to one if</a:t>
            </a:r>
          </a:p>
          <a:p>
            <a:pPr marL="0" indent="0">
              <a:buNone/>
            </a:pPr>
            <a:r>
              <a:rPr lang="en-US" dirty="0" smtClean="0"/>
              <a:t>                 there is exactly one INPUT</a:t>
            </a:r>
          </a:p>
          <a:p>
            <a:pPr marL="0" indent="0">
              <a:buNone/>
            </a:pPr>
            <a:r>
              <a:rPr lang="en-US" dirty="0"/>
              <a:t> </a:t>
            </a:r>
            <a:r>
              <a:rPr lang="en-US" dirty="0" smtClean="0"/>
              <a:t>                 matched to each output</a:t>
            </a:r>
          </a:p>
          <a:p>
            <a:r>
              <a:rPr lang="en-US" dirty="0" smtClean="0"/>
              <a:t>If the y value does not repeat</a:t>
            </a:r>
          </a:p>
          <a:p>
            <a:r>
              <a:rPr lang="en-US" dirty="0" smtClean="0"/>
              <a:t>If you can solve for x and get only one answer</a:t>
            </a:r>
          </a:p>
          <a:p>
            <a:r>
              <a:rPr lang="en-US" dirty="0" smtClean="0"/>
              <a:t>If the graph passes the horizontal line test (it is strictly increasing or strictly decreasing)</a:t>
            </a:r>
          </a:p>
          <a:p>
            <a:r>
              <a:rPr lang="en-US" dirty="0" smtClean="0"/>
              <a:t>If its inverse is also a function.</a:t>
            </a:r>
          </a:p>
        </p:txBody>
      </p:sp>
    </p:spTree>
    <p:extLst>
      <p:ext uri="{BB962C8B-B14F-4D97-AF65-F5344CB8AC3E}">
        <p14:creationId xmlns:p14="http://schemas.microsoft.com/office/powerpoint/2010/main" val="842310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t>Decide if the function is one to one</a:t>
            </a:r>
          </a:p>
          <a:p>
            <a:endParaRPr lang="en-US" dirty="0"/>
          </a:p>
          <a:p>
            <a:r>
              <a:rPr lang="en-US" dirty="0" smtClean="0"/>
              <a:t>Y = x</a:t>
            </a:r>
            <a:r>
              <a:rPr lang="en-US" baseline="30000" dirty="0" smtClean="0"/>
              <a:t>2</a:t>
            </a:r>
            <a:r>
              <a:rPr lang="en-US" dirty="0" smtClean="0"/>
              <a:t>                          y = x</a:t>
            </a:r>
            <a:r>
              <a:rPr lang="en-US" baseline="30000" dirty="0" smtClean="0"/>
              <a:t>3</a:t>
            </a:r>
            <a:r>
              <a:rPr lang="en-US" dirty="0" smtClean="0"/>
              <a:t> </a:t>
            </a:r>
          </a:p>
          <a:p>
            <a:endParaRPr lang="en-US" dirty="0"/>
          </a:p>
          <a:p>
            <a:r>
              <a:rPr lang="en-US" dirty="0" smtClean="0"/>
              <a:t>Y = |x|</a:t>
            </a:r>
            <a:endParaRPr lang="en-US" dirty="0"/>
          </a:p>
        </p:txBody>
      </p:sp>
    </p:spTree>
    <p:extLst>
      <p:ext uri="{BB962C8B-B14F-4D97-AF65-F5344CB8AC3E}">
        <p14:creationId xmlns:p14="http://schemas.microsoft.com/office/powerpoint/2010/main" val="946606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Inverse equations</a:t>
            </a:r>
            <a:endParaRPr lang="en-US" dirty="0"/>
          </a:p>
        </p:txBody>
      </p:sp>
      <mc:AlternateContent xmlns:mc="http://schemas.openxmlformats.org/markup-compatibility/2006" xmlns:a14="http://schemas.microsoft.com/office/drawing/2010/main">
        <mc:Choice Requires="a14">
          <p:sp>
            <p:nvSpPr>
              <p:cNvPr id="6" name="Content Placeholder 5"/>
              <p:cNvSpPr>
                <a:spLocks noGrp="1"/>
              </p:cNvSpPr>
              <p:nvPr>
                <p:ph idx="1"/>
              </p:nvPr>
            </p:nvSpPr>
            <p:spPr/>
            <p:txBody>
              <a:bodyPr>
                <a:normAutofit fontScale="92500" lnSpcReduction="10000"/>
              </a:bodyPr>
              <a:lstStyle/>
              <a:p>
                <a:r>
                  <a:rPr lang="en-US" dirty="0" smtClean="0"/>
                  <a:t>Given  a function </a:t>
                </a:r>
              </a:p>
              <a:p>
                <a:pPr marL="0" indent="0">
                  <a:buNone/>
                </a:pPr>
                <a:r>
                  <a:rPr lang="en-US" dirty="0"/>
                  <a:t> </a:t>
                </a:r>
                <a:r>
                  <a:rPr lang="en-US" dirty="0" smtClean="0"/>
                  <a:t>                1) find its inverse </a:t>
                </a:r>
              </a:p>
              <a:p>
                <a:pPr marL="0" indent="0">
                  <a:buNone/>
                </a:pPr>
                <a:r>
                  <a:rPr lang="en-US" dirty="0"/>
                  <a:t> </a:t>
                </a:r>
                <a:r>
                  <a:rPr lang="en-US" dirty="0" smtClean="0"/>
                  <a:t>                2) determine if the inverse is a function </a:t>
                </a:r>
              </a:p>
              <a:p>
                <a:pPr marL="0" indent="0">
                  <a:buNone/>
                </a:pPr>
                <a:r>
                  <a:rPr lang="en-US" dirty="0"/>
                  <a:t> </a:t>
                </a:r>
                <a:r>
                  <a:rPr lang="en-US" dirty="0" smtClean="0"/>
                  <a:t>                3) state domain and range for each function and each inverse  </a:t>
                </a:r>
                <a:endParaRPr lang="en-US" dirty="0"/>
              </a:p>
              <a:p>
                <a:r>
                  <a:rPr lang="en-US" dirty="0" smtClean="0"/>
                  <a:t> f(x) = 3x – 9              g(x)  =  4 – x</a:t>
                </a:r>
                <a:r>
                  <a:rPr lang="en-US" baseline="30000" dirty="0" smtClean="0"/>
                  <a:t>2 </a:t>
                </a:r>
              </a:p>
              <a:p>
                <a:endParaRPr lang="en-US" dirty="0" smtClean="0"/>
              </a:p>
              <a:p>
                <a:r>
                  <a:rPr lang="en-US" dirty="0" smtClean="0"/>
                  <a:t> k(x)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a:rPr>
                          <m:t>2</m:t>
                        </m:r>
                        <m:r>
                          <a:rPr lang="en-US" b="0" i="1" smtClean="0">
                            <a:latin typeface="Cambria Math"/>
                          </a:rPr>
                          <m:t>𝑥</m:t>
                        </m:r>
                        <m:r>
                          <a:rPr lang="en-US" b="0" i="1" smtClean="0">
                            <a:latin typeface="Cambria Math"/>
                          </a:rPr>
                          <m:t>−8</m:t>
                        </m:r>
                      </m:num>
                      <m:den>
                        <m:r>
                          <a:rPr lang="en-US" b="0" i="1" smtClean="0">
                            <a:latin typeface="Cambria Math"/>
                          </a:rPr>
                          <m:t>𝑥</m:t>
                        </m:r>
                        <m:r>
                          <a:rPr lang="en-US" b="0" i="1" smtClean="0">
                            <a:latin typeface="Cambria Math"/>
                          </a:rPr>
                          <m:t>−3</m:t>
                        </m:r>
                      </m:den>
                    </m:f>
                  </m:oMath>
                </a14:m>
                <a:r>
                  <a:rPr lang="en-US" dirty="0" smtClean="0"/>
                  <a:t>                 </a:t>
                </a:r>
                <a14:m>
                  <m:oMath xmlns:m="http://schemas.openxmlformats.org/officeDocument/2006/math">
                    <m:r>
                      <a:rPr lang="en-US" b="0" i="1" dirty="0" smtClean="0">
                        <a:latin typeface="Cambria Math"/>
                      </a:rPr>
                      <m:t>𝑚</m:t>
                    </m:r>
                    <m:d>
                      <m:dPr>
                        <m:ctrlPr>
                          <a:rPr lang="en-US" b="0" i="1" dirty="0" smtClean="0">
                            <a:latin typeface="Cambria Math" panose="02040503050406030204" pitchFamily="18" charset="0"/>
                          </a:rPr>
                        </m:ctrlPr>
                      </m:dPr>
                      <m:e>
                        <m:r>
                          <a:rPr lang="en-US" b="0" i="1" dirty="0" smtClean="0">
                            <a:latin typeface="Cambria Math"/>
                          </a:rPr>
                          <m:t>𝑥</m:t>
                        </m:r>
                      </m:e>
                    </m:d>
                    <m:r>
                      <a:rPr lang="en-US" b="0" i="1" dirty="0" smtClean="0">
                        <a:latin typeface="Cambria Math"/>
                      </a:rPr>
                      <m:t>= </m:t>
                    </m:r>
                    <m:rad>
                      <m:radPr>
                        <m:ctrlPr>
                          <a:rPr lang="en-US" b="0" i="1" dirty="0" smtClean="0">
                            <a:latin typeface="Cambria Math" panose="02040503050406030204" pitchFamily="18" charset="0"/>
                          </a:rPr>
                        </m:ctrlPr>
                      </m:radPr>
                      <m:deg>
                        <m:r>
                          <m:rPr>
                            <m:brk m:alnAt="7"/>
                          </m:rPr>
                          <a:rPr lang="en-US" b="0" i="1" dirty="0" smtClean="0">
                            <a:latin typeface="Cambria Math"/>
                          </a:rPr>
                          <m:t>5</m:t>
                        </m:r>
                      </m:deg>
                      <m:e>
                        <m:r>
                          <a:rPr lang="en-US" b="0" i="1" dirty="0" smtClean="0">
                            <a:latin typeface="Cambria Math"/>
                          </a:rPr>
                          <m:t>𝑥</m:t>
                        </m:r>
                      </m:e>
                    </m:rad>
                    <m:r>
                      <a:rPr lang="en-US" b="0" i="1" dirty="0" smtClean="0">
                        <a:latin typeface="Cambria Math"/>
                      </a:rPr>
                      <m:t>−2</m:t>
                    </m:r>
                  </m:oMath>
                </a14:m>
                <a:r>
                  <a:rPr lang="en-US" dirty="0" smtClean="0"/>
                  <a:t> </a:t>
                </a:r>
                <a:endParaRPr lang="en-US" dirty="0"/>
              </a:p>
            </p:txBody>
          </p:sp>
        </mc:Choice>
        <mc:Fallback xmlns="">
          <p:sp>
            <p:nvSpPr>
              <p:cNvPr id="6" name="Content Placeholder 5"/>
              <p:cNvSpPr>
                <a:spLocks noGrp="1" noRot="1" noChangeAspect="1" noMove="1" noResize="1" noEditPoints="1" noAdjustHandles="1" noChangeArrowheads="1" noChangeShapeType="1" noTextEdit="1"/>
              </p:cNvSpPr>
              <p:nvPr>
                <p:ph idx="1"/>
              </p:nvPr>
            </p:nvSpPr>
            <p:spPr>
              <a:blipFill rotWithShape="0">
                <a:blip r:embed="rId2"/>
                <a:stretch>
                  <a:fillRect l="-1704" t="-2695"/>
                </a:stretch>
              </a:blipFill>
            </p:spPr>
            <p:txBody>
              <a:bodyPr/>
              <a:lstStyle/>
              <a:p>
                <a:r>
                  <a:rPr lang="en-US">
                    <a:noFill/>
                  </a:rPr>
                  <a:t> </a:t>
                </a:r>
              </a:p>
            </p:txBody>
          </p:sp>
        </mc:Fallback>
      </mc:AlternateContent>
    </p:spTree>
    <p:extLst>
      <p:ext uri="{BB962C8B-B14F-4D97-AF65-F5344CB8AC3E}">
        <p14:creationId xmlns:p14="http://schemas.microsoft.com/office/powerpoint/2010/main" val="12712535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1877</TotalTime>
  <Words>2769</Words>
  <Application>Microsoft Office PowerPoint</Application>
  <PresentationFormat>On-screen Show (4:3)</PresentationFormat>
  <Paragraphs>405</Paragraphs>
  <Slides>59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59</vt:i4>
      </vt:variant>
    </vt:vector>
  </HeadingPairs>
  <TitlesOfParts>
    <vt:vector size="63" baseType="lpstr">
      <vt:lpstr>Arial</vt:lpstr>
      <vt:lpstr>Calibri</vt:lpstr>
      <vt:lpstr>Cambria Math</vt:lpstr>
      <vt:lpstr>Office Theme</vt:lpstr>
      <vt:lpstr>College Algebra</vt:lpstr>
      <vt:lpstr>Chapter 5</vt:lpstr>
      <vt:lpstr>Unit 4</vt:lpstr>
      <vt:lpstr>Chapter 5 – Section 1</vt:lpstr>
      <vt:lpstr>Definition of inverse</vt:lpstr>
      <vt:lpstr>Examples of finite functions and their inverses</vt:lpstr>
      <vt:lpstr>One- to – one function</vt:lpstr>
      <vt:lpstr>Examples:</vt:lpstr>
      <vt:lpstr>Inverse equations</vt:lpstr>
      <vt:lpstr>Inverses from graphs</vt:lpstr>
      <vt:lpstr>Chapter 4 – section 4</vt:lpstr>
      <vt:lpstr>The inverse of a root is it’s corresponding power</vt:lpstr>
      <vt:lpstr>Examples</vt:lpstr>
      <vt:lpstr>Powers/roots generalized</vt:lpstr>
      <vt:lpstr>Examples</vt:lpstr>
      <vt:lpstr>Quadratic like equations using substitution</vt:lpstr>
      <vt:lpstr>Equations that become quadratic</vt:lpstr>
      <vt:lpstr>Chapter 7</vt:lpstr>
      <vt:lpstr>Chapter 7 – Section 1</vt:lpstr>
      <vt:lpstr>Review and definition</vt:lpstr>
      <vt:lpstr>Which of the following are polynomial</vt:lpstr>
      <vt:lpstr>Other forms of polynomial functions</vt:lpstr>
      <vt:lpstr>Degree of a polynomial/leading coeffiecient</vt:lpstr>
      <vt:lpstr>Analyzing polynomial functions- what the equation (or the graph) tells us</vt:lpstr>
      <vt:lpstr>Domain</vt:lpstr>
      <vt:lpstr>Range/ max -min</vt:lpstr>
      <vt:lpstr>Conclusion</vt:lpstr>
      <vt:lpstr>Examples </vt:lpstr>
      <vt:lpstr>Examples </vt:lpstr>
      <vt:lpstr>Using a graphing calculator to estimate  local max/min</vt:lpstr>
      <vt:lpstr>Y- intercepts</vt:lpstr>
      <vt:lpstr>X- intercepts- what’s happening in the middle of the graph</vt:lpstr>
      <vt:lpstr>examples</vt:lpstr>
      <vt:lpstr>Example</vt:lpstr>
      <vt:lpstr>Multiplicity and x-intercept behavior </vt:lpstr>
      <vt:lpstr>Multiplicity of factors</vt:lpstr>
      <vt:lpstr>Ex:  Mult/intercepts</vt:lpstr>
      <vt:lpstr>Using long division to factor</vt:lpstr>
      <vt:lpstr>Long division/synthetic division</vt:lpstr>
      <vt:lpstr>Synthetic division</vt:lpstr>
      <vt:lpstr>Synthetic division</vt:lpstr>
      <vt:lpstr>Example</vt:lpstr>
      <vt:lpstr>Examples</vt:lpstr>
      <vt:lpstr>Division/factoring/zeroes(solutions)</vt:lpstr>
      <vt:lpstr>Example</vt:lpstr>
      <vt:lpstr>Rational factor theorem- what factors are possible</vt:lpstr>
      <vt:lpstr>Example:  x – intercepts vs solutions</vt:lpstr>
      <vt:lpstr>Examples</vt:lpstr>
      <vt:lpstr>Chapter 7 – section 2</vt:lpstr>
      <vt:lpstr>Rational functions</vt:lpstr>
      <vt:lpstr>Domain</vt:lpstr>
      <vt:lpstr>Key elements</vt:lpstr>
      <vt:lpstr>Vertical asymptotes –vs- holes</vt:lpstr>
      <vt:lpstr>Horizontal asymptotes – end behavior</vt:lpstr>
      <vt:lpstr>Conclusions</vt:lpstr>
      <vt:lpstr>examples</vt:lpstr>
      <vt:lpstr>Oblique asymptotes/ slant asymptotes</vt:lpstr>
      <vt:lpstr>examples</vt:lpstr>
      <vt:lpstr>Summary</vt:lpstr>
    </vt:vector>
  </TitlesOfParts>
  <Company>Seminole State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Seminole State</dc:creator>
  <cp:lastModifiedBy>Donna Bradley</cp:lastModifiedBy>
  <cp:revision>35</cp:revision>
  <dcterms:created xsi:type="dcterms:W3CDTF">2012-10-23T16:43:20Z</dcterms:created>
  <dcterms:modified xsi:type="dcterms:W3CDTF">2016-08-31T05:56:06Z</dcterms:modified>
</cp:coreProperties>
</file>